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73" r:id="rId3"/>
    <p:sldId id="259" r:id="rId4"/>
    <p:sldId id="258" r:id="rId5"/>
    <p:sldId id="266" r:id="rId6"/>
    <p:sldId id="261" r:id="rId7"/>
    <p:sldId id="262" r:id="rId8"/>
    <p:sldId id="263" r:id="rId9"/>
    <p:sldId id="274" r:id="rId10"/>
    <p:sldId id="278" r:id="rId11"/>
    <p:sldId id="277" r:id="rId12"/>
    <p:sldId id="279" r:id="rId13"/>
    <p:sldId id="280" r:id="rId14"/>
    <p:sldId id="275" r:id="rId15"/>
    <p:sldId id="276" r:id="rId16"/>
    <p:sldId id="264" r:id="rId17"/>
    <p:sldId id="26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26"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66BB9D-665C-4596-88C6-1ABF0FF21D52}" type="datetimeFigureOut">
              <a:rPr lang="en-US" smtClean="0"/>
              <a:pPr/>
              <a:t>1/24/2016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D01F77-9D93-481E-A17F-926146F52FE5}" type="slidenum">
              <a:rPr lang="en-US" smtClean="0"/>
              <a:pPr/>
              <a:t>‹#›</a:t>
            </a:fld>
            <a:endParaRPr lang="en-US"/>
          </a:p>
        </p:txBody>
      </p:sp>
    </p:spTree>
    <p:extLst>
      <p:ext uri="{BB962C8B-B14F-4D97-AF65-F5344CB8AC3E}">
        <p14:creationId xmlns:p14="http://schemas.microsoft.com/office/powerpoint/2010/main" val="3248468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fld id="{E8A6F0CF-BE78-4140-AF00-4C48DF61B499}" type="slidenum">
              <a:rPr lang="en-US" smtClean="0"/>
              <a:pPr/>
              <a:t>1</a:t>
            </a:fld>
            <a:endParaRPr lang="en-US" dirty="0"/>
          </a:p>
        </p:txBody>
      </p:sp>
      <p:sp>
        <p:nvSpPr>
          <p:cNvPr id="4" name="Slide Number Placeholder 3"/>
          <p:cNvSpPr>
            <a:spLocks noGrp="1"/>
          </p:cNvSpPr>
          <p:nvPr>
            <p:ph type="sldNum" sz="quarter" idx="10"/>
          </p:nvPr>
        </p:nvSpPr>
        <p:spPr/>
        <p:txBody>
          <a:bodyPr/>
          <a:lstStyle/>
          <a:p>
            <a:fld id="{76D01F77-9D93-481E-A17F-926146F52FE5}" type="slidenum">
              <a:rPr lang="en-US" smtClean="0"/>
              <a:pPr/>
              <a:t>1</a:t>
            </a:fld>
            <a:endParaRPr lang="en-US"/>
          </a:p>
        </p:txBody>
      </p:sp>
    </p:spTree>
    <p:extLst>
      <p:ext uri="{BB962C8B-B14F-4D97-AF65-F5344CB8AC3E}">
        <p14:creationId xmlns:p14="http://schemas.microsoft.com/office/powerpoint/2010/main" val="817691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fld id="{E8A6F0CF-BE78-4140-AF00-4C48DF61B499}" type="slidenum">
              <a:rPr lang="en-US" smtClean="0"/>
              <a:pPr/>
              <a:t>2</a:t>
            </a:fld>
            <a:endParaRPr lang="en-US" dirty="0"/>
          </a:p>
        </p:txBody>
      </p:sp>
      <p:sp>
        <p:nvSpPr>
          <p:cNvPr id="4" name="Slide Number Placeholder 3"/>
          <p:cNvSpPr>
            <a:spLocks noGrp="1"/>
          </p:cNvSpPr>
          <p:nvPr>
            <p:ph type="sldNum" sz="quarter" idx="10"/>
          </p:nvPr>
        </p:nvSpPr>
        <p:spPr/>
        <p:txBody>
          <a:bodyPr/>
          <a:lstStyle/>
          <a:p>
            <a:fld id="{76D01F77-9D93-481E-A17F-926146F52FE5}" type="slidenum">
              <a:rPr lang="en-US" smtClean="0"/>
              <a:pPr/>
              <a:t>2</a:t>
            </a:fld>
            <a:endParaRPr lang="en-US"/>
          </a:p>
        </p:txBody>
      </p:sp>
    </p:spTree>
    <p:extLst>
      <p:ext uri="{BB962C8B-B14F-4D97-AF65-F5344CB8AC3E}">
        <p14:creationId xmlns:p14="http://schemas.microsoft.com/office/powerpoint/2010/main" val="817691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FBB8CA9A-35DF-4559-9866-152B5B4E651E}" type="datetimeFigureOut">
              <a:rPr lang="en-US" smtClean="0"/>
              <a:pPr/>
              <a:t>1/24/2016</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04753B3C-F769-4279-906B-C1EC24CAEB5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BB8CA9A-35DF-4559-9866-152B5B4E651E}" type="datetimeFigureOut">
              <a:rPr lang="en-US" smtClean="0"/>
              <a:pPr/>
              <a:t>1/24/2016</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04753B3C-F769-4279-906B-C1EC24CAEB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FBB8CA9A-35DF-4559-9866-152B5B4E651E}" type="datetimeFigureOut">
              <a:rPr lang="en-US" smtClean="0"/>
              <a:pPr/>
              <a:t>1/24/2016</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04753B3C-F769-4279-906B-C1EC24CAEB5E}"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FBB8CA9A-35DF-4559-9866-152B5B4E651E}" type="datetimeFigureOut">
              <a:rPr lang="en-US" smtClean="0"/>
              <a:pPr/>
              <a:t>1/24/2016</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04753B3C-F769-4279-906B-C1EC24CAEB5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BB8CA9A-35DF-4559-9866-152B5B4E651E}"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04753B3C-F769-4279-906B-C1EC24CAEB5E}"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BB8CA9A-35DF-4559-9866-152B5B4E651E}" type="datetimeFigureOut">
              <a:rPr lang="en-US" smtClean="0"/>
              <a:pPr/>
              <a:t>1/24/2016</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753B3C-F769-4279-906B-C1EC24CAEB5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BB8CA9A-35DF-4559-9866-152B5B4E651E}" type="datetimeFigureOut">
              <a:rPr lang="en-US" smtClean="0"/>
              <a:pPr/>
              <a:t>1/24/2016</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753B3C-F769-4279-906B-C1EC24CAEB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BB8CA9A-35DF-4559-9866-152B5B4E651E}" type="datetimeFigureOut">
              <a:rPr lang="en-US" smtClean="0"/>
              <a:pPr/>
              <a:t>1/24/2016</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753B3C-F769-4279-906B-C1EC24CAEB5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FBB8CA9A-35DF-4559-9866-152B5B4E651E}"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04753B3C-F769-4279-906B-C1EC24CAEB5E}"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B8CA9A-35DF-4559-9866-152B5B4E651E}"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753B3C-F769-4279-906B-C1EC24CAEB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B8CA9A-35DF-4559-9866-152B5B4E651E}"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753B3C-F769-4279-906B-C1EC24CAEB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FBB8CA9A-35DF-4559-9866-152B5B4E651E}" type="datetimeFigureOut">
              <a:rPr lang="en-US" smtClean="0"/>
              <a:pPr/>
              <a:t>1/24/2016</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4753B3C-F769-4279-906B-C1EC24CAEB5E}"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contact@skylakes.co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943600" y="3167259"/>
            <a:ext cx="2863927" cy="21511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39333" y="457200"/>
            <a:ext cx="6400800" cy="2554545"/>
          </a:xfrm>
          <a:prstGeom prst="rect">
            <a:avLst/>
          </a:prstGeom>
          <a:noFill/>
        </p:spPr>
        <p:txBody>
          <a:bodyPr wrap="square" rtlCol="0">
            <a:spAutoFit/>
          </a:bodyPr>
          <a:lstStyle/>
          <a:p>
            <a:pPr algn="ctr"/>
            <a:r>
              <a:rPr lang="en-US" sz="4000" b="1" dirty="0" smtClean="0">
                <a:latin typeface="Tahoma" panose="020B0604030504040204" pitchFamily="34" charset="0"/>
                <a:ea typeface="Tahoma" panose="020B0604030504040204" pitchFamily="34" charset="0"/>
                <a:cs typeface="Tahoma" panose="020B0604030504040204" pitchFamily="34" charset="0"/>
              </a:rPr>
              <a:t>SKY LAKES SECTION II</a:t>
            </a:r>
          </a:p>
          <a:p>
            <a:pPr algn="ctr"/>
            <a:r>
              <a:rPr lang="en-US" sz="4000" b="1" dirty="0" smtClean="0">
                <a:latin typeface="Tahoma" panose="020B0604030504040204" pitchFamily="34" charset="0"/>
                <a:ea typeface="Tahoma" panose="020B0604030504040204" pitchFamily="34" charset="0"/>
                <a:cs typeface="Tahoma" panose="020B0604030504040204" pitchFamily="34" charset="0"/>
              </a:rPr>
              <a:t>ANNUAL HOME</a:t>
            </a:r>
          </a:p>
          <a:p>
            <a:pPr algn="ctr"/>
            <a:r>
              <a:rPr lang="en-US" sz="4000" b="1" dirty="0" smtClean="0">
                <a:latin typeface="Tahoma" panose="020B0604030504040204" pitchFamily="34" charset="0"/>
                <a:ea typeface="Tahoma" panose="020B0604030504040204" pitchFamily="34" charset="0"/>
                <a:cs typeface="Tahoma" panose="020B0604030504040204" pitchFamily="34" charset="0"/>
              </a:rPr>
              <a:t>OWNER’S MEETING</a:t>
            </a:r>
          </a:p>
          <a:p>
            <a:pPr algn="ctr"/>
            <a:r>
              <a:rPr lang="en-US" sz="4000" b="1" dirty="0" smtClean="0">
                <a:latin typeface="Tahoma" panose="020B0604030504040204" pitchFamily="34" charset="0"/>
                <a:ea typeface="Tahoma" panose="020B0604030504040204" pitchFamily="34" charset="0"/>
                <a:cs typeface="Tahoma" panose="020B0604030504040204" pitchFamily="34" charset="0"/>
              </a:rPr>
              <a:t>2016</a:t>
            </a:r>
            <a:endParaRPr lang="en-US" sz="4000" b="1"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57200" y="3167260"/>
            <a:ext cx="2863927" cy="21511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676401" y="5410200"/>
            <a:ext cx="6163732" cy="1323439"/>
          </a:xfrm>
          <a:prstGeom prst="rect">
            <a:avLst/>
          </a:prstGeom>
          <a:noFill/>
        </p:spPr>
        <p:txBody>
          <a:bodyPr wrap="square" rtlCol="0">
            <a:spAutoFit/>
          </a:bodyPr>
          <a:lstStyle/>
          <a:p>
            <a:pPr algn="just"/>
            <a:r>
              <a:rPr lang="en-US" sz="2000" b="1" dirty="0" smtClean="0">
                <a:latin typeface="Tahoma" panose="020B0604030504040204" pitchFamily="34" charset="0"/>
                <a:ea typeface="Tahoma" panose="020B0604030504040204" pitchFamily="34" charset="0"/>
                <a:cs typeface="Tahoma" panose="020B0604030504040204" pitchFamily="34" charset="0"/>
              </a:rPr>
              <a:t>Date:		January 25, 2016</a:t>
            </a:r>
          </a:p>
          <a:p>
            <a:pPr algn="just"/>
            <a:r>
              <a:rPr lang="en-US" sz="2000" b="1" dirty="0" smtClean="0">
                <a:latin typeface="Tahoma" panose="020B0604030504040204" pitchFamily="34" charset="0"/>
                <a:ea typeface="Tahoma" panose="020B0604030504040204" pitchFamily="34" charset="0"/>
                <a:cs typeface="Tahoma" panose="020B0604030504040204" pitchFamily="34" charset="0"/>
              </a:rPr>
              <a:t>Time:		7:00 p.m.</a:t>
            </a:r>
          </a:p>
          <a:p>
            <a:pPr algn="just"/>
            <a:r>
              <a:rPr lang="en-US" sz="2000" b="1" dirty="0" smtClean="0">
                <a:latin typeface="Tahoma" panose="020B0604030504040204" pitchFamily="34" charset="0"/>
                <a:ea typeface="Tahoma" panose="020B0604030504040204" pitchFamily="34" charset="0"/>
                <a:cs typeface="Tahoma" panose="020B0604030504040204" pitchFamily="34" charset="0"/>
              </a:rPr>
              <a:t>Where:	Hockley Community Center</a:t>
            </a:r>
          </a:p>
          <a:p>
            <a:pPr algn="just"/>
            <a:r>
              <a:rPr lang="en-US" sz="2000" dirty="0">
                <a:latin typeface="Biondi" pitchFamily="2" charset="0"/>
              </a:rPr>
              <a:t>	</a:t>
            </a:r>
            <a:r>
              <a:rPr lang="en-US" sz="2000" dirty="0" smtClean="0">
                <a:latin typeface="Biondi" pitchFamily="2" charset="0"/>
              </a:rPr>
              <a:t>		</a:t>
            </a:r>
          </a:p>
        </p:txBody>
      </p:sp>
    </p:spTree>
    <p:extLst>
      <p:ext uri="{BB962C8B-B14F-4D97-AF65-F5344CB8AC3E}">
        <p14:creationId xmlns:p14="http://schemas.microsoft.com/office/powerpoint/2010/main" val="22425258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943600" y="3167259"/>
            <a:ext cx="2863927" cy="21511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39333" y="457200"/>
            <a:ext cx="6400800" cy="3785652"/>
          </a:xfrm>
          <a:prstGeom prst="rect">
            <a:avLst/>
          </a:prstGeom>
          <a:noFill/>
        </p:spPr>
        <p:txBody>
          <a:bodyPr wrap="square" rtlCol="0">
            <a:spAutoFit/>
          </a:bodyPr>
          <a:lstStyle/>
          <a:p>
            <a:pPr algn="ctr"/>
            <a:r>
              <a:rPr lang="en-US" sz="6000" b="1" dirty="0" smtClean="0">
                <a:latin typeface="Boopee" pitchFamily="2" charset="0"/>
              </a:rPr>
              <a:t>SKY LAKES SECTION II</a:t>
            </a:r>
          </a:p>
          <a:p>
            <a:pPr algn="ctr"/>
            <a:r>
              <a:rPr lang="en-US" sz="6000" b="1" dirty="0" smtClean="0">
                <a:latin typeface="Boopee" pitchFamily="2" charset="0"/>
              </a:rPr>
              <a:t>ANNUAL HOME</a:t>
            </a:r>
          </a:p>
          <a:p>
            <a:pPr algn="ctr"/>
            <a:r>
              <a:rPr lang="en-US" sz="6000" b="1" dirty="0" smtClean="0">
                <a:latin typeface="Boopee" pitchFamily="2" charset="0"/>
              </a:rPr>
              <a:t>OWNER’S MEETING</a:t>
            </a:r>
          </a:p>
          <a:p>
            <a:pPr algn="ctr"/>
            <a:r>
              <a:rPr lang="en-US" sz="6000" b="1" dirty="0" smtClean="0">
                <a:latin typeface="Boopee" pitchFamily="2" charset="0"/>
              </a:rPr>
              <a:t>2016</a:t>
            </a:r>
            <a:endParaRPr lang="en-US" sz="6000" b="1" dirty="0">
              <a:latin typeface="Boopee" pitchFamily="2" charset="0"/>
            </a:endParaRPr>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57200" y="3167260"/>
            <a:ext cx="2863927" cy="21511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133600" y="5410200"/>
            <a:ext cx="5029200" cy="1323439"/>
          </a:xfrm>
          <a:prstGeom prst="rect">
            <a:avLst/>
          </a:prstGeom>
          <a:noFill/>
        </p:spPr>
        <p:txBody>
          <a:bodyPr wrap="square" rtlCol="0">
            <a:spAutoFit/>
          </a:bodyPr>
          <a:lstStyle/>
          <a:p>
            <a:pPr algn="just"/>
            <a:r>
              <a:rPr lang="en-US" sz="2000" b="1" dirty="0" smtClean="0">
                <a:latin typeface="Biondi" pitchFamily="2" charset="0"/>
              </a:rPr>
              <a:t>Date:		January 25, 2016</a:t>
            </a:r>
          </a:p>
          <a:p>
            <a:pPr algn="just"/>
            <a:r>
              <a:rPr lang="en-US" sz="2000" b="1" dirty="0" smtClean="0">
                <a:latin typeface="Biondi" pitchFamily="2" charset="0"/>
              </a:rPr>
              <a:t>Time:		7:00 p.m.</a:t>
            </a:r>
          </a:p>
          <a:p>
            <a:pPr algn="just"/>
            <a:r>
              <a:rPr lang="en-US" sz="2000" b="1" dirty="0" smtClean="0">
                <a:latin typeface="Biondi" pitchFamily="2" charset="0"/>
              </a:rPr>
              <a:t>Where:		Hockley Community Center</a:t>
            </a:r>
          </a:p>
          <a:p>
            <a:pPr algn="just"/>
            <a:r>
              <a:rPr lang="en-US" sz="2000" dirty="0">
                <a:latin typeface="Biondi" pitchFamily="2" charset="0"/>
              </a:rPr>
              <a:t>	</a:t>
            </a:r>
            <a:r>
              <a:rPr lang="en-US" sz="2000" dirty="0" smtClean="0">
                <a:latin typeface="Biondi" pitchFamily="2" charset="0"/>
              </a:rPr>
              <a:t>		</a:t>
            </a:r>
          </a:p>
        </p:txBody>
      </p:sp>
      <p:sp>
        <p:nvSpPr>
          <p:cNvPr id="2" name="Rectangle 1"/>
          <p:cNvSpPr/>
          <p:nvPr/>
        </p:nvSpPr>
        <p:spPr>
          <a:xfrm rot="20333152">
            <a:off x="937368" y="1589904"/>
            <a:ext cx="7162800" cy="3154710"/>
          </a:xfrm>
          <a:prstGeom prst="rect">
            <a:avLst/>
          </a:prstGeom>
          <a:solidFill>
            <a:schemeClr val="bg2">
              <a:lumMod val="90000"/>
            </a:schemeClr>
          </a:solidFill>
          <a:ln>
            <a:solidFill>
              <a:schemeClr val="tx1"/>
            </a:solidFill>
          </a:ln>
          <a:effectLst>
            <a:glow rad="101600">
              <a:schemeClr val="accent5">
                <a:satMod val="175000"/>
                <a:alpha val="40000"/>
              </a:schemeClr>
            </a:glow>
          </a:effectLst>
        </p:spPr>
        <p:txBody>
          <a:bodyPr wrap="square" lIns="91440" tIns="45720" rIns="91440" bIns="45720">
            <a:spAutoFit/>
          </a:bodyPr>
          <a:lstStyle/>
          <a:p>
            <a:pPr algn="ctr"/>
            <a:r>
              <a:rPr lang="en-US" sz="199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ush Script MT" panose="03060802040406070304" pitchFamily="66" charset="0"/>
              </a:rPr>
              <a:t>Welcome</a:t>
            </a:r>
            <a:endParaRPr lang="en-US" sz="199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ush Script MT" panose="03060802040406070304" pitchFamily="66" charset="0"/>
            </a:endParaRPr>
          </a:p>
        </p:txBody>
      </p:sp>
    </p:spTree>
    <p:extLst>
      <p:ext uri="{BB962C8B-B14F-4D97-AF65-F5344CB8AC3E}">
        <p14:creationId xmlns:p14="http://schemas.microsoft.com/office/powerpoint/2010/main" val="361915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990600"/>
            <a:ext cx="7315200" cy="3416320"/>
          </a:xfrm>
          <a:prstGeom prst="rect">
            <a:avLst/>
          </a:prstGeom>
          <a:noFill/>
        </p:spPr>
        <p:txBody>
          <a:bodyPr wrap="square" rtlCol="0">
            <a:spAutoFit/>
          </a:bodyPr>
          <a:lstStyle/>
          <a:p>
            <a:pPr algn="ctr"/>
            <a:r>
              <a:rPr lang="en-US" sz="5400" i="1" dirty="0" smtClean="0">
                <a:latin typeface="Rockwell" panose="02060603020205020403" pitchFamily="18" charset="0"/>
              </a:rPr>
              <a:t>WE ASK THAT YOU PLEASE TURN OFF OR SILENCE YOUR CELL PHONES AT THIS TIME</a:t>
            </a:r>
            <a:endParaRPr lang="en-US" sz="5400" i="1" dirty="0">
              <a:latin typeface="Rockwell" panose="02060603020205020403" pitchFamily="18" charset="0"/>
            </a:endParaRPr>
          </a:p>
        </p:txBody>
      </p:sp>
      <p:pic>
        <p:nvPicPr>
          <p:cNvPr id="3074" name="Picture 2" descr="C:\Users\Natalie\AppData\Local\Microsoft\Windows\Temporary Internet Files\Content.IE5\52Y3MZH7\MC900434837[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4572000"/>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Natalie\AppData\Local\Microsoft\Windows\Temporary Internet Files\Content.IE5\52Y3MZH7\MC900434837[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7500" y="4600575"/>
            <a:ext cx="1714500" cy="1714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 y="6316631"/>
            <a:ext cx="381000" cy="215444"/>
          </a:xfrm>
          <a:prstGeom prst="rect">
            <a:avLst/>
          </a:prstGeom>
          <a:noFill/>
        </p:spPr>
        <p:txBody>
          <a:bodyPr wrap="square" rtlCol="0">
            <a:spAutoFit/>
          </a:bodyPr>
          <a:lstStyle/>
          <a:p>
            <a:pPr algn="ctr"/>
            <a:r>
              <a:rPr lang="en-US" sz="800" dirty="0" smtClean="0"/>
              <a:t>2</a:t>
            </a:r>
            <a:endParaRPr lang="en-US" sz="800" dirty="0"/>
          </a:p>
        </p:txBody>
      </p:sp>
    </p:spTree>
    <p:extLst>
      <p:ext uri="{BB962C8B-B14F-4D97-AF65-F5344CB8AC3E}">
        <p14:creationId xmlns:p14="http://schemas.microsoft.com/office/powerpoint/2010/main" val="2318004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5350" y="533400"/>
            <a:ext cx="7162800" cy="1200329"/>
          </a:xfrm>
          <a:prstGeom prst="rect">
            <a:avLst/>
          </a:prstGeom>
          <a:noFill/>
        </p:spPr>
        <p:txBody>
          <a:bodyPr wrap="square" rtlCol="0">
            <a:spAutoFit/>
          </a:bodyPr>
          <a:lstStyle/>
          <a:p>
            <a:pPr algn="ctr"/>
            <a:r>
              <a:rPr lang="en-US" sz="3600" i="1" dirty="0" smtClean="0">
                <a:latin typeface="Tahoma" panose="020B0604030504040204" pitchFamily="34" charset="0"/>
                <a:ea typeface="Tahoma" panose="020B0604030504040204" pitchFamily="34" charset="0"/>
                <a:cs typeface="Tahoma" panose="020B0604030504040204" pitchFamily="34" charset="0"/>
              </a:rPr>
              <a:t>INTRODUCTION</a:t>
            </a:r>
          </a:p>
          <a:p>
            <a:pPr algn="ctr"/>
            <a:r>
              <a:rPr lang="en-US" sz="3600" i="1" u="sng" dirty="0" smtClean="0">
                <a:latin typeface="Tahoma" panose="020B0604030504040204" pitchFamily="34" charset="0"/>
                <a:ea typeface="Tahoma" panose="020B0604030504040204" pitchFamily="34" charset="0"/>
                <a:cs typeface="Tahoma" panose="020B0604030504040204" pitchFamily="34" charset="0"/>
              </a:rPr>
              <a:t>OF BOARD MEMBERS</a:t>
            </a:r>
            <a:endParaRPr lang="en-US" sz="3600" i="1" u="sng"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94641279"/>
              </p:ext>
            </p:extLst>
          </p:nvPr>
        </p:nvGraphicFramePr>
        <p:xfrm>
          <a:off x="609600" y="1733729"/>
          <a:ext cx="8382000" cy="4861560"/>
        </p:xfrm>
        <a:graphic>
          <a:graphicData uri="http://schemas.openxmlformats.org/drawingml/2006/table">
            <a:tbl>
              <a:tblPr firstRow="1" bandRow="1">
                <a:tableStyleId>{073A0DAA-6AF3-43AB-8588-CEC1D06C72B9}</a:tableStyleId>
              </a:tblPr>
              <a:tblGrid>
                <a:gridCol w="2124470"/>
                <a:gridCol w="3463530"/>
                <a:gridCol w="2794000"/>
              </a:tblGrid>
              <a:tr h="370840">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Name</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Elected Positions</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Time Served</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Carla Kopech</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President and Webmaster</a:t>
                      </a:r>
                    </a:p>
                    <a:p>
                      <a:r>
                        <a:rPr lang="en-US" dirty="0" smtClean="0">
                          <a:latin typeface="Tahoma" panose="020B0604030504040204" pitchFamily="34" charset="0"/>
                          <a:ea typeface="Tahoma" panose="020B0604030504040204" pitchFamily="34" charset="0"/>
                          <a:cs typeface="Tahoma" panose="020B0604030504040204" pitchFamily="34" charset="0"/>
                        </a:rPr>
                        <a:t>January 2015</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September 2014 - Present</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David Haynes</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Vice President</a:t>
                      </a:r>
                    </a:p>
                    <a:p>
                      <a:r>
                        <a:rPr lang="en-US" dirty="0" smtClean="0">
                          <a:latin typeface="Tahoma" panose="020B0604030504040204" pitchFamily="34" charset="0"/>
                          <a:ea typeface="Tahoma" panose="020B0604030504040204" pitchFamily="34" charset="0"/>
                          <a:cs typeface="Tahoma" panose="020B0604030504040204" pitchFamily="34" charset="0"/>
                        </a:rPr>
                        <a:t>January 2015</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January 2015 - Present</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Natalie</a:t>
                      </a:r>
                      <a:r>
                        <a:rPr lang="en-US" baseline="0" dirty="0" smtClean="0">
                          <a:latin typeface="Tahoma" panose="020B0604030504040204" pitchFamily="34" charset="0"/>
                          <a:ea typeface="Tahoma" panose="020B0604030504040204" pitchFamily="34" charset="0"/>
                          <a:cs typeface="Tahoma" panose="020B0604030504040204" pitchFamily="34" charset="0"/>
                        </a:rPr>
                        <a:t> McKnight</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Secretary </a:t>
                      </a:r>
                    </a:p>
                    <a:p>
                      <a:r>
                        <a:rPr lang="en-US" dirty="0" smtClean="0">
                          <a:latin typeface="Tahoma" panose="020B0604030504040204" pitchFamily="34" charset="0"/>
                          <a:ea typeface="Tahoma" panose="020B0604030504040204" pitchFamily="34" charset="0"/>
                          <a:cs typeface="Tahoma" panose="020B0604030504040204" pitchFamily="34" charset="0"/>
                        </a:rPr>
                        <a:t>March 2012</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March</a:t>
                      </a:r>
                      <a:r>
                        <a:rPr lang="en-US" baseline="0" dirty="0" smtClean="0">
                          <a:latin typeface="Tahoma" panose="020B0604030504040204" pitchFamily="34" charset="0"/>
                          <a:ea typeface="Tahoma" panose="020B0604030504040204" pitchFamily="34" charset="0"/>
                          <a:cs typeface="Tahoma" panose="020B0604030504040204" pitchFamily="34" charset="0"/>
                        </a:rPr>
                        <a:t> 2012 - Present</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Ann</a:t>
                      </a:r>
                      <a:r>
                        <a:rPr lang="en-US" baseline="0" dirty="0" smtClean="0">
                          <a:latin typeface="Tahoma" panose="020B0604030504040204" pitchFamily="34" charset="0"/>
                          <a:ea typeface="Tahoma" panose="020B0604030504040204" pitchFamily="34" charset="0"/>
                          <a:cs typeface="Tahoma" panose="020B0604030504040204" pitchFamily="34" charset="0"/>
                        </a:rPr>
                        <a:t> Goff</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mtClean="0">
                          <a:latin typeface="Tahoma" panose="020B0604030504040204" pitchFamily="34" charset="0"/>
                          <a:ea typeface="Tahoma" panose="020B0604030504040204" pitchFamily="34" charset="0"/>
                          <a:cs typeface="Tahoma" panose="020B0604030504040204" pitchFamily="34" charset="0"/>
                        </a:rPr>
                        <a:t>Webmaster </a:t>
                      </a:r>
                    </a:p>
                    <a:p>
                      <a:r>
                        <a:rPr lang="en-US" smtClean="0">
                          <a:latin typeface="Tahoma" panose="020B0604030504040204" pitchFamily="34" charset="0"/>
                          <a:ea typeface="Tahoma" panose="020B0604030504040204" pitchFamily="34" charset="0"/>
                          <a:cs typeface="Tahoma" panose="020B0604030504040204" pitchFamily="34" charset="0"/>
                        </a:rPr>
                        <a:t>June </a:t>
                      </a:r>
                      <a:r>
                        <a:rPr lang="en-US" dirty="0" smtClean="0">
                          <a:latin typeface="Tahoma" panose="020B0604030504040204" pitchFamily="34" charset="0"/>
                          <a:ea typeface="Tahoma" panose="020B0604030504040204" pitchFamily="34" charset="0"/>
                          <a:cs typeface="Tahoma" panose="020B0604030504040204" pitchFamily="34" charset="0"/>
                        </a:rPr>
                        <a:t>2013</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dirty="0" smtClean="0">
                          <a:latin typeface="Tahoma" panose="020B0604030504040204" pitchFamily="34" charset="0"/>
                          <a:ea typeface="Tahoma" panose="020B0604030504040204" pitchFamily="34" charset="0"/>
                          <a:cs typeface="Tahoma" panose="020B0604030504040204" pitchFamily="34" charset="0"/>
                        </a:rPr>
                        <a:t> September</a:t>
                      </a:r>
                      <a:r>
                        <a:rPr lang="en-US" baseline="0" dirty="0" smtClean="0">
                          <a:latin typeface="Tahoma" panose="020B0604030504040204" pitchFamily="34" charset="0"/>
                          <a:ea typeface="Tahoma" panose="020B0604030504040204" pitchFamily="34" charset="0"/>
                          <a:cs typeface="Tahoma" panose="020B0604030504040204" pitchFamily="34" charset="0"/>
                        </a:rPr>
                        <a:t> 2014</a:t>
                      </a:r>
                      <a:endParaRPr lang="en-US" dirty="0" smtClean="0">
                        <a:latin typeface="Tahoma" panose="020B0604030504040204" pitchFamily="34" charset="0"/>
                        <a:ea typeface="Tahoma" panose="020B0604030504040204" pitchFamily="34" charset="0"/>
                        <a:cs typeface="Tahoma" panose="020B0604030504040204" pitchFamily="34" charset="0"/>
                      </a:endParaRPr>
                    </a:p>
                    <a:p>
                      <a:r>
                        <a:rPr lang="en-US" dirty="0" smtClean="0">
                          <a:latin typeface="Tahoma" panose="020B0604030504040204" pitchFamily="34" charset="0"/>
                          <a:ea typeface="Tahoma" panose="020B0604030504040204" pitchFamily="34" charset="0"/>
                          <a:cs typeface="Tahoma" panose="020B0604030504040204" pitchFamily="34" charset="0"/>
                        </a:rPr>
                        <a:t>Treasurer </a:t>
                      </a:r>
                    </a:p>
                    <a:p>
                      <a:r>
                        <a:rPr lang="en-US" dirty="0" smtClean="0">
                          <a:latin typeface="Tahoma" panose="020B0604030504040204" pitchFamily="34" charset="0"/>
                          <a:ea typeface="Tahoma" panose="020B0604030504040204" pitchFamily="34" charset="0"/>
                          <a:cs typeface="Tahoma" panose="020B0604030504040204" pitchFamily="34" charset="0"/>
                        </a:rPr>
                        <a:t>September 2014</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June 2013</a:t>
                      </a:r>
                      <a:r>
                        <a:rPr lang="en-US" baseline="0" dirty="0" smtClean="0">
                          <a:latin typeface="Tahoma" panose="020B0604030504040204" pitchFamily="34" charset="0"/>
                          <a:ea typeface="Tahoma" panose="020B0604030504040204" pitchFamily="34" charset="0"/>
                          <a:cs typeface="Tahoma" panose="020B0604030504040204" pitchFamily="34" charset="0"/>
                        </a:rPr>
                        <a:t> - Present</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Tim</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baseline="0" dirty="0" err="1" smtClean="0">
                          <a:latin typeface="Tahoma" panose="020B0604030504040204" pitchFamily="34" charset="0"/>
                          <a:ea typeface="Tahoma" panose="020B0604030504040204" pitchFamily="34" charset="0"/>
                          <a:cs typeface="Tahoma" panose="020B0604030504040204" pitchFamily="34" charset="0"/>
                        </a:rPr>
                        <a:t>Sitton</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b="0" dirty="0" smtClean="0">
                          <a:latin typeface="Tahoma" panose="020B0604030504040204" pitchFamily="34" charset="0"/>
                          <a:ea typeface="Tahoma" panose="020B0604030504040204" pitchFamily="34" charset="0"/>
                          <a:cs typeface="Tahoma" panose="020B0604030504040204" pitchFamily="34" charset="0"/>
                        </a:rPr>
                        <a:t>Member</a:t>
                      </a:r>
                    </a:p>
                    <a:p>
                      <a:r>
                        <a:rPr lang="en-US" dirty="0" smtClean="0">
                          <a:latin typeface="Tahoma" panose="020B0604030504040204" pitchFamily="34" charset="0"/>
                          <a:ea typeface="Tahoma" panose="020B0604030504040204" pitchFamily="34" charset="0"/>
                          <a:cs typeface="Tahoma" panose="020B0604030504040204" pitchFamily="34" charset="0"/>
                        </a:rPr>
                        <a:t>January 2015</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January 2015 - Present</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gridSpan="3">
                  <a:txBody>
                    <a:bodyPr/>
                    <a:lstStyle/>
                    <a:p>
                      <a:pPr algn="ct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dirty="0"/>
                    </a:p>
                  </a:txBody>
                  <a:tcPr/>
                </a:tc>
              </a:tr>
              <a:tr h="370840">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Sandy Roberts</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Bookkeeper June 2013</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latin typeface="Tahoma" panose="020B0604030504040204" pitchFamily="34" charset="0"/>
                          <a:ea typeface="Tahoma" panose="020B0604030504040204" pitchFamily="34" charset="0"/>
                          <a:cs typeface="Tahoma" panose="020B0604030504040204" pitchFamily="34" charset="0"/>
                        </a:rPr>
                        <a:t>June 2013 - Present</a:t>
                      </a:r>
                      <a:endParaRPr lang="en-US"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 name="TextBox 3"/>
          <p:cNvSpPr txBox="1"/>
          <p:nvPr/>
        </p:nvSpPr>
        <p:spPr>
          <a:xfrm>
            <a:off x="228600" y="6316631"/>
            <a:ext cx="381000" cy="215444"/>
          </a:xfrm>
          <a:prstGeom prst="rect">
            <a:avLst/>
          </a:prstGeom>
          <a:noFill/>
        </p:spPr>
        <p:txBody>
          <a:bodyPr wrap="square" rtlCol="0">
            <a:spAutoFit/>
          </a:bodyPr>
          <a:lstStyle/>
          <a:p>
            <a:pPr algn="ctr"/>
            <a:r>
              <a:rPr lang="en-US" sz="800" dirty="0" smtClean="0"/>
              <a:t>3</a:t>
            </a:r>
            <a:endParaRPr lang="en-US" sz="800" dirty="0"/>
          </a:p>
        </p:txBody>
      </p:sp>
    </p:spTree>
    <p:extLst>
      <p:ext uri="{BB962C8B-B14F-4D97-AF65-F5344CB8AC3E}">
        <p14:creationId xmlns:p14="http://schemas.microsoft.com/office/powerpoint/2010/main" val="3182691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6316631"/>
            <a:ext cx="381000" cy="215444"/>
          </a:xfrm>
          <a:prstGeom prst="rect">
            <a:avLst/>
          </a:prstGeom>
          <a:noFill/>
        </p:spPr>
        <p:txBody>
          <a:bodyPr wrap="square" rtlCol="0">
            <a:spAutoFit/>
          </a:bodyPr>
          <a:lstStyle/>
          <a:p>
            <a:pPr algn="ctr"/>
            <a:r>
              <a:rPr lang="en-US" sz="800" dirty="0" smtClean="0"/>
              <a:t>6</a:t>
            </a:r>
            <a:endParaRPr lang="en-US" sz="800" dirty="0"/>
          </a:p>
        </p:txBody>
      </p:sp>
      <p:graphicFrame>
        <p:nvGraphicFramePr>
          <p:cNvPr id="5" name="Table 4"/>
          <p:cNvGraphicFramePr>
            <a:graphicFrameLocks noGrp="1"/>
          </p:cNvGraphicFramePr>
          <p:nvPr>
            <p:extLst>
              <p:ext uri="{D42A27DB-BD31-4B8C-83A1-F6EECF244321}">
                <p14:modId xmlns:p14="http://schemas.microsoft.com/office/powerpoint/2010/main" val="2230431227"/>
              </p:ext>
            </p:extLst>
          </p:nvPr>
        </p:nvGraphicFramePr>
        <p:xfrm>
          <a:off x="457200" y="859432"/>
          <a:ext cx="8191500" cy="5729468"/>
        </p:xfrm>
        <a:graphic>
          <a:graphicData uri="http://schemas.openxmlformats.org/drawingml/2006/table">
            <a:tbl>
              <a:tblPr firstRow="1" bandRow="1">
                <a:tableStyleId>{5C22544A-7EE6-4342-B048-85BDC9FD1C3A}</a:tableStyleId>
              </a:tblPr>
              <a:tblGrid>
                <a:gridCol w="3144479"/>
                <a:gridCol w="2232845"/>
                <a:gridCol w="1255149"/>
                <a:gridCol w="1559027"/>
              </a:tblGrid>
              <a:tr h="248760">
                <a:tc>
                  <a:txBody>
                    <a:bodyPr/>
                    <a:lstStyle/>
                    <a:p>
                      <a:pPr algn="l"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Beginning Balance</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January 1, </a:t>
                      </a: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2015</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$5,573.41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248760">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Credits:</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                 Maintenance Fees</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2015</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$4,536.08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                 Maintenance Fees</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2016</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sng"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$4,266.87 </a:t>
                      </a:r>
                      <a:endParaRPr lang="en-US" sz="1600" b="0" i="0" u="sng"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TOTAL CREDITS</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$8,802.95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Debits:</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                 Mowing</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$0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rPr>
                        <a:t>                 P.O. Box Rental</a:t>
                      </a: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38.00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rPr>
                        <a:t>                 Bookkeeping Fees</a:t>
                      </a: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451.30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gridSpan="2">
                  <a:txBody>
                    <a:bodyPr/>
                    <a:lstStyle/>
                    <a:p>
                      <a:pPr algn="l"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                 Computer </a:t>
                      </a: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Fees (Web</a:t>
                      </a:r>
                      <a:r>
                        <a:rPr lang="en-US" sz="1600" u="none" strike="noStrike"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Hosting)</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$140.67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rPr>
                        <a:t>                 Insurance</a:t>
                      </a: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3,764.92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gridSpan="2">
                  <a:txBody>
                    <a:bodyPr/>
                    <a:lstStyle/>
                    <a:p>
                      <a:pPr algn="l"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                 Office Supplies &amp; Signs</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$30.61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rPr>
                        <a:t>                 Postage &amp; Delivery</a:t>
                      </a: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$147.00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rPr>
                        <a:t>                 Professional Fees</a:t>
                      </a: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131.25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rPr>
                        <a:t>                 Legal Fees</a:t>
                      </a: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$0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rPr>
                        <a:t>                 Filing Fees</a:t>
                      </a: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$5.00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rPr>
                        <a:t>                 Utilities</a:t>
                      </a: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2,596.72 </a:t>
                      </a:r>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rPr>
                        <a:t>                 Refunds</a:t>
                      </a: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sng"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$324.10 </a:t>
                      </a:r>
                      <a:endParaRPr lang="en-US" sz="1600" b="0" i="0" u="sng"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TOTAL DEBITS</a:t>
                      </a:r>
                      <a:endParaRPr lang="en-US" sz="1600" b="1" i="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endParaRPr lang="en-US" sz="1600" b="1"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sng"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$7,629.57 </a:t>
                      </a:r>
                      <a:endParaRPr lang="en-US" sz="1600" b="1" i="0" u="sng"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52754">
                <a:tc>
                  <a:txBody>
                    <a:bodyPr/>
                    <a:lstStyle/>
                    <a:p>
                      <a:pPr algn="l" rtl="0" fontAlgn="ctr"/>
                      <a:r>
                        <a:rPr lang="en-US" sz="1600" b="1"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Ending Balance</a:t>
                      </a:r>
                      <a:endParaRPr lang="en-US" sz="1600" b="1"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r>
                        <a:rPr lang="en-US" sz="1600" b="1"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December 31, </a:t>
                      </a:r>
                      <a:r>
                        <a:rPr lang="en-US" sz="1600" b="1"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2015</a:t>
                      </a:r>
                      <a:endParaRPr lang="en-US" sz="1600" b="1"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1"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b="1" u="dbl" strike="noStrike"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$6,746.79 </a:t>
                      </a:r>
                      <a:endParaRPr lang="en-US" sz="1600" b="1" i="0" u="dbl" strike="noStrike"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52754">
                <a:tc>
                  <a:txBody>
                    <a:bodyPr/>
                    <a:lstStyle/>
                    <a:p>
                      <a:pPr algn="l" rtl="0" fontAlgn="ct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endParaRPr lang="en-US" sz="1600" b="1"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48760">
                <a:tc>
                  <a:txBody>
                    <a:bodyPr/>
                    <a:lstStyle/>
                    <a:p>
                      <a:pPr algn="l" rtl="0" fontAlgn="ctr"/>
                      <a:r>
                        <a:rPr lang="en-US" sz="160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rPr>
                        <a:t>Savings Account Balance</a:t>
                      </a:r>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1600" b="0" i="0" u="none" strike="noStrike">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6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600" u="none" strike="noStrike"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10,074.27 </a:t>
                      </a:r>
                      <a:endParaRPr lang="en-US" sz="1600" b="1"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4920" marR="4920" marT="49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6" name="Title 1"/>
          <p:cNvSpPr txBox="1">
            <a:spLocks/>
          </p:cNvSpPr>
          <p:nvPr/>
        </p:nvSpPr>
        <p:spPr>
          <a:xfrm>
            <a:off x="419100" y="67270"/>
            <a:ext cx="8229600" cy="792162"/>
          </a:xfrm>
          <a:prstGeom prst="rect">
            <a:avLst/>
          </a:prstGeom>
        </p:spPr>
        <p:txBody>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r>
              <a:rPr lang="en-US" dirty="0">
                <a:latin typeface="Tahoma" panose="020B0604030504040204" pitchFamily="34" charset="0"/>
                <a:ea typeface="Tahoma" panose="020B0604030504040204" pitchFamily="34" charset="0"/>
                <a:cs typeface="Tahoma" panose="020B0604030504040204" pitchFamily="34" charset="0"/>
              </a:rPr>
              <a:t>Treasurer’s Report</a:t>
            </a:r>
          </a:p>
        </p:txBody>
      </p:sp>
    </p:spTree>
    <p:extLst>
      <p:ext uri="{BB962C8B-B14F-4D97-AF65-F5344CB8AC3E}">
        <p14:creationId xmlns:p14="http://schemas.microsoft.com/office/powerpoint/2010/main" val="20299660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6316631"/>
            <a:ext cx="381000" cy="215444"/>
          </a:xfrm>
          <a:prstGeom prst="rect">
            <a:avLst/>
          </a:prstGeom>
          <a:noFill/>
        </p:spPr>
        <p:txBody>
          <a:bodyPr wrap="square" rtlCol="0">
            <a:spAutoFit/>
          </a:bodyPr>
          <a:lstStyle/>
          <a:p>
            <a:pPr algn="ctr"/>
            <a:r>
              <a:rPr lang="en-US" sz="800" dirty="0" smtClean="0"/>
              <a:t>8</a:t>
            </a:r>
            <a:endParaRPr lang="en-US" sz="800" dirty="0"/>
          </a:p>
        </p:txBody>
      </p:sp>
      <p:sp>
        <p:nvSpPr>
          <p:cNvPr id="6" name="Title 1"/>
          <p:cNvSpPr txBox="1">
            <a:spLocks/>
          </p:cNvSpPr>
          <p:nvPr/>
        </p:nvSpPr>
        <p:spPr>
          <a:xfrm>
            <a:off x="457200" y="274638"/>
            <a:ext cx="8229600" cy="792162"/>
          </a:xfrm>
          <a:prstGeom prst="rect">
            <a:avLst/>
          </a:prstGeom>
        </p:spPr>
        <p:txBody>
          <a:bodyPr vert="horz" anchor="t">
            <a:norm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r>
              <a:rPr lang="en-US" dirty="0" smtClean="0">
                <a:latin typeface="Tahoma" panose="020B0604030504040204" pitchFamily="34" charset="0"/>
                <a:ea typeface="Tahoma" panose="020B0604030504040204" pitchFamily="34" charset="0"/>
                <a:cs typeface="Tahoma" panose="020B0604030504040204" pitchFamily="34" charset="0"/>
              </a:rPr>
              <a:t>2016 Budget</a:t>
            </a:r>
            <a:endParaRPr lang="en-US"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281560508"/>
              </p:ext>
            </p:extLst>
          </p:nvPr>
        </p:nvGraphicFramePr>
        <p:xfrm>
          <a:off x="685800" y="1066800"/>
          <a:ext cx="7848601" cy="5572610"/>
        </p:xfrm>
        <a:graphic>
          <a:graphicData uri="http://schemas.openxmlformats.org/drawingml/2006/table">
            <a:tbl>
              <a:tblPr firstRow="1" bandRow="1">
                <a:tableStyleId>{5C22544A-7EE6-4342-B048-85BDC9FD1C3A}</a:tableStyleId>
              </a:tblPr>
              <a:tblGrid>
                <a:gridCol w="3965178"/>
                <a:gridCol w="1648752"/>
                <a:gridCol w="2234671"/>
              </a:tblGrid>
              <a:tr h="271039">
                <a:tc>
                  <a:txBody>
                    <a:bodyPr/>
                    <a:lstStyle/>
                    <a:p>
                      <a:pPr algn="ctr" rtl="0" fontAlgn="ctr"/>
                      <a:r>
                        <a:rPr lang="en-US" sz="1800" u="sng" strike="noStrike" dirty="0">
                          <a:solidFill>
                            <a:schemeClr val="tx1"/>
                          </a:solidFill>
                          <a:effectLst/>
                        </a:rPr>
                        <a:t>Category Description</a:t>
                      </a:r>
                      <a:endParaRPr lang="en-US" sz="1800" b="1" i="0" u="sng" strike="noStrike" dirty="0">
                        <a:solidFill>
                          <a:schemeClr val="tx1"/>
                        </a:solidFill>
                        <a:effectLst/>
                        <a:latin typeface="Tahoma"/>
                      </a:endParaRPr>
                    </a:p>
                  </a:txBody>
                  <a:tcPr marL="6735" marR="6735" marT="673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0" fontAlgn="ctr"/>
                      <a:r>
                        <a:rPr lang="en-US" sz="1800" u="sng" strike="noStrike" dirty="0" smtClean="0">
                          <a:solidFill>
                            <a:schemeClr val="tx1"/>
                          </a:solidFill>
                          <a:effectLst/>
                        </a:rPr>
                        <a:t>1/1 </a:t>
                      </a:r>
                      <a:r>
                        <a:rPr lang="en-US" sz="1800" u="sng" strike="noStrike" dirty="0">
                          <a:solidFill>
                            <a:schemeClr val="tx1"/>
                          </a:solidFill>
                          <a:effectLst/>
                        </a:rPr>
                        <a:t>– </a:t>
                      </a:r>
                      <a:r>
                        <a:rPr lang="en-US" sz="1800" u="sng" strike="noStrike" dirty="0" smtClean="0">
                          <a:solidFill>
                            <a:schemeClr val="tx1"/>
                          </a:solidFill>
                          <a:effectLst/>
                        </a:rPr>
                        <a:t>12/31</a:t>
                      </a:r>
                      <a:endParaRPr lang="en-US" sz="1800" b="1" i="0" u="sng" strike="noStrike" dirty="0">
                        <a:solidFill>
                          <a:schemeClr val="tx1"/>
                        </a:solidFill>
                        <a:effectLst/>
                        <a:latin typeface="Tahoma"/>
                      </a:endParaRPr>
                    </a:p>
                  </a:txBody>
                  <a:tcPr marL="6735" marR="6735" marT="673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0" fontAlgn="ctr"/>
                      <a:r>
                        <a:rPr lang="en-US" sz="1800" u="sng" strike="noStrike">
                          <a:solidFill>
                            <a:schemeClr val="tx1"/>
                          </a:solidFill>
                          <a:effectLst/>
                        </a:rPr>
                        <a:t>TOTAL</a:t>
                      </a:r>
                      <a:endParaRPr lang="en-US" sz="1800" b="1" i="0" u="sng" strike="noStrike">
                        <a:solidFill>
                          <a:schemeClr val="tx1"/>
                        </a:solidFill>
                        <a:effectLst/>
                        <a:latin typeface="Tahoma"/>
                      </a:endParaRPr>
                    </a:p>
                  </a:txBody>
                  <a:tcPr marL="6735" marR="6735" marT="673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dirty="0">
                          <a:solidFill>
                            <a:schemeClr val="tx1"/>
                          </a:solidFill>
                          <a:effectLst/>
                        </a:rPr>
                        <a:t>INCOME</a:t>
                      </a:r>
                      <a:endParaRPr lang="en-US" sz="1800" b="1" i="0" u="none" strike="noStrike" dirty="0">
                        <a:solidFill>
                          <a:schemeClr val="tx1"/>
                        </a:solidFill>
                        <a:effectLst/>
                        <a:latin typeface="Tahoma"/>
                      </a:endParaRPr>
                    </a:p>
                  </a:txBody>
                  <a:tcPr marL="6735" marR="6735" marT="673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fontAlgn="t"/>
                      <a:r>
                        <a:rPr lang="en-US" sz="2000" u="none" strike="noStrike">
                          <a:solidFill>
                            <a:schemeClr val="tx1"/>
                          </a:solidFill>
                          <a:effectLst/>
                        </a:rPr>
                        <a:t> </a:t>
                      </a:r>
                      <a:endParaRPr lang="en-US" sz="2000" b="0" i="0" u="none" strike="noStrike">
                        <a:solidFill>
                          <a:schemeClr val="tx1"/>
                        </a:solidFill>
                        <a:effectLst/>
                        <a:latin typeface="Tahoma"/>
                      </a:endParaRPr>
                    </a:p>
                  </a:txBody>
                  <a:tcPr marL="6735" marR="6735" marT="6735"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fontAlgn="t"/>
                      <a:r>
                        <a:rPr lang="en-US" sz="2000" u="none" strike="noStrike">
                          <a:solidFill>
                            <a:schemeClr val="tx1"/>
                          </a:solidFill>
                          <a:effectLst/>
                        </a:rPr>
                        <a:t> </a:t>
                      </a:r>
                      <a:endParaRPr lang="en-US" sz="2000" b="0" i="0" u="none" strike="noStrike">
                        <a:solidFill>
                          <a:schemeClr val="tx1"/>
                        </a:solidFill>
                        <a:effectLst/>
                        <a:latin typeface="Tahoma"/>
                      </a:endParaRPr>
                    </a:p>
                  </a:txBody>
                  <a:tcPr marL="6735" marR="6735" marT="6735"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15170">
                <a:tc>
                  <a:txBody>
                    <a:bodyPr/>
                    <a:lstStyle/>
                    <a:p>
                      <a:pPr algn="l" rtl="0" fontAlgn="ctr"/>
                      <a:r>
                        <a:rPr lang="en-US" sz="1800" u="none" strike="noStrike" dirty="0">
                          <a:solidFill>
                            <a:schemeClr val="tx1"/>
                          </a:solidFill>
                          <a:effectLst/>
                        </a:rPr>
                        <a:t>Maintenance Fees (Projected)</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2000" b="0" i="0" u="none" strike="noStrike">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dirty="0" smtClean="0">
                          <a:solidFill>
                            <a:schemeClr val="tx1"/>
                          </a:solidFill>
                          <a:effectLst/>
                        </a:rPr>
                        <a:t>$10,000.00 </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dirty="0">
                          <a:solidFill>
                            <a:schemeClr val="tx1"/>
                          </a:solidFill>
                          <a:effectLst/>
                        </a:rPr>
                        <a:t>Interest</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2000" b="0" i="0" u="none" strike="noStrike">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dirty="0">
                          <a:solidFill>
                            <a:schemeClr val="tx1"/>
                          </a:solidFill>
                          <a:effectLst/>
                        </a:rPr>
                        <a:t>$20.00 </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dirty="0">
                          <a:solidFill>
                            <a:schemeClr val="tx1"/>
                          </a:solidFill>
                          <a:effectLst/>
                        </a:rPr>
                        <a:t>Late Fees</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2000" b="0" i="0" u="none" strike="noStrike" dirty="0">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sng" strike="noStrike" dirty="0">
                          <a:solidFill>
                            <a:schemeClr val="tx1"/>
                          </a:solidFill>
                          <a:effectLst/>
                        </a:rPr>
                        <a:t>$0.00 </a:t>
                      </a:r>
                      <a:endParaRPr lang="en-US" sz="1800" b="0" i="0" u="sng"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fontAlgn="t"/>
                      <a:endParaRPr lang="en-US" sz="2000" b="0" i="0" u="none" strike="noStrike" dirty="0">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1800" u="none" strike="noStrike" dirty="0">
                          <a:solidFill>
                            <a:schemeClr val="tx1"/>
                          </a:solidFill>
                          <a:effectLst/>
                        </a:rPr>
                        <a:t>TOTAL</a:t>
                      </a:r>
                      <a:endParaRPr lang="en-US" sz="1800" b="1"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dirty="0" smtClean="0">
                          <a:solidFill>
                            <a:schemeClr val="tx1"/>
                          </a:solidFill>
                          <a:effectLst/>
                        </a:rPr>
                        <a:t>$10,020.00 </a:t>
                      </a:r>
                      <a:endParaRPr lang="en-US" sz="1800" b="1"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dirty="0">
                          <a:solidFill>
                            <a:schemeClr val="tx1"/>
                          </a:solidFill>
                          <a:effectLst/>
                        </a:rPr>
                        <a:t>EXPENSES</a:t>
                      </a:r>
                      <a:endParaRPr lang="en-US" sz="1800" b="1"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r>
                        <a:rPr lang="en-US" sz="2000" u="none" strike="noStrike" dirty="0">
                          <a:solidFill>
                            <a:schemeClr val="tx1"/>
                          </a:solidFill>
                          <a:effectLst/>
                        </a:rPr>
                        <a:t> </a:t>
                      </a:r>
                      <a:endParaRPr lang="en-US" sz="2000" b="0" i="0" u="none" strike="noStrike" dirty="0">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r>
                        <a:rPr lang="en-US" sz="2000" u="none" strike="noStrike" dirty="0">
                          <a:solidFill>
                            <a:schemeClr val="tx1"/>
                          </a:solidFill>
                          <a:effectLst/>
                        </a:rPr>
                        <a:t> </a:t>
                      </a:r>
                      <a:endParaRPr lang="en-US" sz="2000" b="0" i="0" u="none" strike="noStrike" dirty="0">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dirty="0">
                          <a:solidFill>
                            <a:schemeClr val="tx1"/>
                          </a:solidFill>
                          <a:effectLst/>
                        </a:rPr>
                        <a:t>Community Events</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2000" b="0" i="0" u="none" strike="noStrike" dirty="0">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a:solidFill>
                            <a:schemeClr val="tx1"/>
                          </a:solidFill>
                          <a:effectLst/>
                        </a:rPr>
                        <a:t>$100.00 </a:t>
                      </a:r>
                      <a:endParaRPr lang="en-US" sz="1800" b="0" i="0" u="none" strike="noStrike">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dirty="0">
                          <a:solidFill>
                            <a:schemeClr val="tx1"/>
                          </a:solidFill>
                          <a:effectLst/>
                        </a:rPr>
                        <a:t>Computer &amp; Website Hosting Fees</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2000" b="0" i="0" u="none" strike="noStrike" dirty="0">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a:solidFill>
                            <a:schemeClr val="tx1"/>
                          </a:solidFill>
                          <a:effectLst/>
                        </a:rPr>
                        <a:t>$150.00 </a:t>
                      </a:r>
                      <a:endParaRPr lang="en-US" sz="1800" b="0" i="0" u="none" strike="noStrike">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dirty="0">
                          <a:solidFill>
                            <a:schemeClr val="tx1"/>
                          </a:solidFill>
                          <a:effectLst/>
                        </a:rPr>
                        <a:t>Insurance</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2000" b="0" i="0" u="none" strike="noStrike" dirty="0">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dirty="0" smtClean="0">
                          <a:solidFill>
                            <a:schemeClr val="tx1"/>
                          </a:solidFill>
                          <a:effectLst/>
                        </a:rPr>
                        <a:t>$4,000.00 </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dirty="0">
                          <a:solidFill>
                            <a:schemeClr val="tx1"/>
                          </a:solidFill>
                          <a:effectLst/>
                        </a:rPr>
                        <a:t>Legal Fees</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2000" b="0" i="0" u="none" strike="noStrike">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dirty="0" smtClean="0">
                          <a:solidFill>
                            <a:schemeClr val="tx1"/>
                          </a:solidFill>
                          <a:effectLst/>
                        </a:rPr>
                        <a:t>$500.00 </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dirty="0">
                          <a:solidFill>
                            <a:schemeClr val="tx1"/>
                          </a:solidFill>
                          <a:effectLst/>
                        </a:rPr>
                        <a:t>Office Supplies</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2000" b="0" i="0" u="none" strike="noStrike" dirty="0">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dirty="0">
                          <a:solidFill>
                            <a:schemeClr val="tx1"/>
                          </a:solidFill>
                          <a:effectLst/>
                        </a:rPr>
                        <a:t>$250.00 </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a:solidFill>
                            <a:schemeClr val="tx1"/>
                          </a:solidFill>
                          <a:effectLst/>
                        </a:rPr>
                        <a:t>Postage &amp; Delivery</a:t>
                      </a:r>
                      <a:endParaRPr lang="en-US" sz="1800" b="0" i="0" u="none" strike="noStrike">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2000" b="0" i="0" u="none" strike="noStrike" dirty="0">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dirty="0" smtClean="0">
                          <a:solidFill>
                            <a:schemeClr val="tx1"/>
                          </a:solidFill>
                          <a:effectLst/>
                        </a:rPr>
                        <a:t>$200.00 </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a:solidFill>
                            <a:schemeClr val="tx1"/>
                          </a:solidFill>
                          <a:effectLst/>
                        </a:rPr>
                        <a:t>Professional Fees</a:t>
                      </a:r>
                      <a:endParaRPr lang="en-US" sz="1800" b="0" i="0" u="none" strike="noStrike">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endParaRPr lang="en-US" sz="2000" b="0" i="0" u="none" strike="noStrike">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dirty="0" smtClean="0">
                          <a:solidFill>
                            <a:schemeClr val="tx1"/>
                          </a:solidFill>
                          <a:effectLst/>
                        </a:rPr>
                        <a:t>$500.00 </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a:solidFill>
                            <a:schemeClr val="tx1"/>
                          </a:solidFill>
                          <a:effectLst/>
                        </a:rPr>
                        <a:t>Software</a:t>
                      </a:r>
                      <a:endParaRPr lang="en-US" sz="1800" b="0" i="0" u="none" strike="noStrike">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t"/>
                      <a:endParaRPr lang="en-US" sz="2000" b="0" i="0" u="none" strike="noStrike">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dirty="0" smtClean="0">
                          <a:solidFill>
                            <a:schemeClr val="tx1"/>
                          </a:solidFill>
                          <a:effectLst/>
                        </a:rPr>
                        <a:t>$100.00 </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rtl="0" fontAlgn="ctr"/>
                      <a:r>
                        <a:rPr lang="en-US" sz="1800" u="none" strike="noStrike" dirty="0">
                          <a:solidFill>
                            <a:schemeClr val="tx1"/>
                          </a:solidFill>
                          <a:effectLst/>
                        </a:rPr>
                        <a:t>Utilities</a:t>
                      </a:r>
                      <a:endParaRPr lang="en-US" sz="1800" b="0"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t"/>
                      <a:endParaRPr lang="en-US" sz="2000" b="0" i="0" u="none" strike="noStrike">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sng" strike="noStrike" dirty="0">
                          <a:solidFill>
                            <a:schemeClr val="tx1"/>
                          </a:solidFill>
                          <a:effectLst/>
                        </a:rPr>
                        <a:t>$</a:t>
                      </a:r>
                      <a:r>
                        <a:rPr lang="en-US" sz="1800" u="sng" strike="noStrike" dirty="0" smtClean="0">
                          <a:solidFill>
                            <a:schemeClr val="tx1"/>
                          </a:solidFill>
                          <a:effectLst/>
                        </a:rPr>
                        <a:t>2,700.00 </a:t>
                      </a:r>
                      <a:endParaRPr lang="en-US" sz="1800" b="0" i="0" u="sng"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31759">
                <a:tc>
                  <a:txBody>
                    <a:bodyPr/>
                    <a:lstStyle/>
                    <a:p>
                      <a:pPr algn="l" fontAlgn="t"/>
                      <a:endParaRPr lang="en-US" sz="2000" b="0" i="0" u="none" strike="noStrike">
                        <a:solidFill>
                          <a:schemeClr val="tx1"/>
                        </a:solidFill>
                        <a:effectLst/>
                        <a:latin typeface="Tahoma"/>
                      </a:endParaRPr>
                    </a:p>
                  </a:txBody>
                  <a:tcPr marL="6735" marR="6735" marT="673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1800" u="none" strike="noStrike">
                          <a:solidFill>
                            <a:schemeClr val="tx1"/>
                          </a:solidFill>
                          <a:effectLst/>
                        </a:rPr>
                        <a:t>TOTAL</a:t>
                      </a:r>
                      <a:endParaRPr lang="en-US" sz="1800" b="1" i="0" u="none" strike="noStrike">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rtl="0" fontAlgn="ctr"/>
                      <a:r>
                        <a:rPr lang="en-US" sz="1800" u="none" strike="noStrike" dirty="0" smtClean="0">
                          <a:solidFill>
                            <a:schemeClr val="tx1"/>
                          </a:solidFill>
                          <a:effectLst/>
                        </a:rPr>
                        <a:t>$8,500.00 </a:t>
                      </a:r>
                      <a:endParaRPr lang="en-US" sz="1800" b="1" i="0" u="none" strike="noStrike" dirty="0">
                        <a:solidFill>
                          <a:schemeClr val="tx1"/>
                        </a:solidFill>
                        <a:effectLst/>
                        <a:latin typeface="Tahoma"/>
                      </a:endParaRPr>
                    </a:p>
                  </a:txBody>
                  <a:tcPr marL="6735" marR="6735" marT="673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451232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6316631"/>
            <a:ext cx="381000" cy="215444"/>
          </a:xfrm>
          <a:prstGeom prst="rect">
            <a:avLst/>
          </a:prstGeom>
          <a:noFill/>
        </p:spPr>
        <p:txBody>
          <a:bodyPr wrap="square" rtlCol="0">
            <a:spAutoFit/>
          </a:bodyPr>
          <a:lstStyle/>
          <a:p>
            <a:pPr algn="ctr"/>
            <a:r>
              <a:rPr lang="en-US" sz="800" dirty="0" smtClean="0"/>
              <a:t>9</a:t>
            </a:r>
            <a:endParaRPr lang="en-US" sz="800" dirty="0"/>
          </a:p>
        </p:txBody>
      </p:sp>
      <p:sp>
        <p:nvSpPr>
          <p:cNvPr id="7" name="Title 1"/>
          <p:cNvSpPr>
            <a:spLocks noGrp="1"/>
          </p:cNvSpPr>
          <p:nvPr>
            <p:ph type="title"/>
          </p:nvPr>
        </p:nvSpPr>
        <p:spPr>
          <a:xfrm>
            <a:off x="457200" y="274638"/>
            <a:ext cx="8229600" cy="792162"/>
          </a:xfrm>
        </p:spPr>
        <p:txBody>
          <a:bodyPr/>
          <a:lstStyle/>
          <a:p>
            <a:r>
              <a:rPr lang="en-US" dirty="0" smtClean="0">
                <a:latin typeface="Tahoma" panose="020B0604030504040204" pitchFamily="34" charset="0"/>
                <a:ea typeface="Tahoma" panose="020B0604030504040204" pitchFamily="34" charset="0"/>
                <a:cs typeface="Tahoma" panose="020B0604030504040204" pitchFamily="34" charset="0"/>
              </a:rPr>
              <a:t>2015 Board Activities</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57200" y="1219200"/>
            <a:ext cx="8229600" cy="4801314"/>
          </a:xfrm>
          <a:prstGeom prst="rect">
            <a:avLst/>
          </a:prstGeom>
          <a:noFill/>
        </p:spPr>
        <p:txBody>
          <a:bodyPr wrap="square" rtlCol="0">
            <a:spAutoFit/>
          </a:bodyPr>
          <a:lstStyle/>
          <a:p>
            <a:pPr marL="285750" indent="-285750" algn="just">
              <a:buFont typeface="Arial" panose="020B0604020202020204" pitchFamily="34" charset="0"/>
              <a:buChar char="•"/>
            </a:pPr>
            <a:r>
              <a:rPr lang="en-US" dirty="0"/>
              <a:t>First Building  Committee meeting was held February 16, 2015.</a:t>
            </a:r>
          </a:p>
          <a:p>
            <a:pPr marL="285750" indent="-285750" algn="just">
              <a:buFont typeface="Arial" panose="020B0604020202020204" pitchFamily="34" charset="0"/>
              <a:buChar char="•"/>
            </a:pPr>
            <a:r>
              <a:rPr lang="en-US" dirty="0"/>
              <a:t>Elected Officers</a:t>
            </a:r>
          </a:p>
          <a:p>
            <a:pPr marL="285750" indent="-285750" algn="just">
              <a:buFont typeface="Arial" panose="020B0604020202020204" pitchFamily="34" charset="0"/>
              <a:buChar char="•"/>
            </a:pPr>
            <a:r>
              <a:rPr lang="en-US" dirty="0"/>
              <a:t>11 meetings were held during 2015 (scheduled to meet the 3</a:t>
            </a:r>
            <a:r>
              <a:rPr lang="en-US" baseline="30000" dirty="0"/>
              <a:t>rd</a:t>
            </a:r>
            <a:r>
              <a:rPr lang="en-US" dirty="0"/>
              <a:t> Monday of every month).</a:t>
            </a:r>
          </a:p>
          <a:p>
            <a:pPr marL="285750" indent="-285750" algn="just">
              <a:buFont typeface="Arial" panose="020B0604020202020204" pitchFamily="34" charset="0"/>
              <a:buChar char="•"/>
            </a:pPr>
            <a:r>
              <a:rPr lang="en-US" dirty="0"/>
              <a:t>1 executive meeting was held during 2015 pertaining to the unresolved airport lawsuit.</a:t>
            </a:r>
          </a:p>
          <a:p>
            <a:pPr marL="285750" indent="-285750" algn="just">
              <a:buFont typeface="Arial" panose="020B0604020202020204" pitchFamily="34" charset="0"/>
              <a:buChar char="•"/>
            </a:pPr>
            <a:r>
              <a:rPr lang="en-US" dirty="0"/>
              <a:t>The committee reviewed (3) plans submitted to construct a storage shed, (1) fence and (2) homes in the subdivision.</a:t>
            </a:r>
          </a:p>
          <a:p>
            <a:pPr marL="285750" indent="-285750" algn="just">
              <a:buFont typeface="Arial" panose="020B0604020202020204" pitchFamily="34" charset="0"/>
              <a:buChar char="•"/>
            </a:pPr>
            <a:r>
              <a:rPr lang="en-US" dirty="0"/>
              <a:t>The committee met with a few residents to discuss establishing a Neighborhood Watch program after several vehicles were vandalized.</a:t>
            </a:r>
          </a:p>
          <a:p>
            <a:pPr marL="285750" indent="-285750" algn="just">
              <a:buFont typeface="Arial" panose="020B0604020202020204" pitchFamily="34" charset="0"/>
              <a:buChar char="•"/>
            </a:pPr>
            <a:r>
              <a:rPr lang="en-US" dirty="0"/>
              <a:t>Requested bids on insurance policy for Officers.</a:t>
            </a:r>
          </a:p>
          <a:p>
            <a:pPr marL="285750" indent="-285750" algn="just">
              <a:buFont typeface="Arial" panose="020B0604020202020204" pitchFamily="34" charset="0"/>
              <a:buChar char="•"/>
            </a:pPr>
            <a:r>
              <a:rPr lang="en-US" dirty="0"/>
              <a:t>The committee requested quotes for trash pick up services in order to determine whether it would be feasible for residents to utilize the same carrier.  Pricing information was submitted to homeowners in a quarterly newsletter.</a:t>
            </a:r>
          </a:p>
          <a:p>
            <a:pPr marL="285750" indent="-285750" algn="just">
              <a:buFont typeface="Arial" panose="020B0604020202020204" pitchFamily="34" charset="0"/>
              <a:buChar char="•"/>
            </a:pPr>
            <a:r>
              <a:rPr lang="en-US" dirty="0"/>
              <a:t>The committee published (2) quarterly newsletters; copies available.</a:t>
            </a:r>
          </a:p>
          <a:p>
            <a:pPr marL="285750" indent="-285750" algn="just">
              <a:buFont typeface="Arial" panose="020B0604020202020204" pitchFamily="34" charset="0"/>
              <a:buChar char="•"/>
            </a:pPr>
            <a:r>
              <a:rPr lang="en-US" dirty="0"/>
              <a:t>Billed 2016 Maintenance Fees.</a:t>
            </a:r>
          </a:p>
          <a:p>
            <a:pPr marL="285750" indent="-285750" algn="just">
              <a:buFont typeface="Arial" panose="020B0604020202020204" pitchFamily="34" charset="0"/>
              <a:buChar char="•"/>
            </a:pPr>
            <a:r>
              <a:rPr lang="en-US" dirty="0"/>
              <a:t>Mailed letters for the 2016 annual homeowner’s meeting</a:t>
            </a:r>
            <a:r>
              <a:rPr lang="en-US" dirty="0" smtClean="0"/>
              <a:t>.</a:t>
            </a:r>
            <a:endParaRPr lang="en-US" dirty="0"/>
          </a:p>
        </p:txBody>
      </p:sp>
    </p:spTree>
    <p:extLst>
      <p:ext uri="{BB962C8B-B14F-4D97-AF65-F5344CB8AC3E}">
        <p14:creationId xmlns:p14="http://schemas.microsoft.com/office/powerpoint/2010/main" val="2069555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554162"/>
            <a:ext cx="7772400" cy="4525963"/>
          </a:xfrm>
        </p:spPr>
        <p:txBody>
          <a:bodyPr/>
          <a:lstStyle/>
          <a:p>
            <a:pPr marL="0" indent="0" algn="ctr">
              <a:buNone/>
            </a:pPr>
            <a:r>
              <a:rPr lang="en-US" b="1" dirty="0" smtClean="0">
                <a:latin typeface="Tahoma" panose="020B0604030504040204" pitchFamily="34" charset="0"/>
                <a:ea typeface="Tahoma" panose="020B0604030504040204" pitchFamily="34" charset="0"/>
                <a:cs typeface="Tahoma" panose="020B0604030504040204" pitchFamily="34" charset="0"/>
              </a:rPr>
              <a:t>SKYLAKES SECTION II SUCCESSOR </a:t>
            </a:r>
          </a:p>
          <a:p>
            <a:pPr marL="0" indent="0" algn="ctr">
              <a:buNone/>
            </a:pPr>
            <a:r>
              <a:rPr lang="en-US" b="1" dirty="0" smtClean="0">
                <a:latin typeface="Tahoma" panose="020B0604030504040204" pitchFamily="34" charset="0"/>
                <a:ea typeface="Tahoma" panose="020B0604030504040204" pitchFamily="34" charset="0"/>
                <a:cs typeface="Tahoma" panose="020B0604030504040204" pitchFamily="34" charset="0"/>
              </a:rPr>
              <a:t>BUILDING COMMITTEE MEETINGS</a:t>
            </a:r>
          </a:p>
          <a:p>
            <a:pPr marL="0" indent="0" algn="ctr">
              <a:buNone/>
            </a:pPr>
            <a:endParaRPr lang="en-US" b="1"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en-US" sz="1800" dirty="0" smtClean="0">
                <a:latin typeface="Tahoma" panose="020B0604030504040204" pitchFamily="34" charset="0"/>
                <a:ea typeface="Tahoma" panose="020B0604030504040204" pitchFamily="34" charset="0"/>
                <a:cs typeface="Tahoma" panose="020B0604030504040204" pitchFamily="34" charset="0"/>
              </a:rPr>
              <a:t>A meeting is held the </a:t>
            </a:r>
            <a:r>
              <a:rPr lang="en-US" sz="1800" b="1" dirty="0" smtClean="0">
                <a:latin typeface="Tahoma" panose="020B0604030504040204" pitchFamily="34" charset="0"/>
                <a:ea typeface="Tahoma" panose="020B0604030504040204" pitchFamily="34" charset="0"/>
                <a:cs typeface="Tahoma" panose="020B0604030504040204" pitchFamily="34" charset="0"/>
              </a:rPr>
              <a:t>third Monday </a:t>
            </a:r>
            <a:r>
              <a:rPr lang="en-US" sz="1800" dirty="0" smtClean="0">
                <a:latin typeface="Tahoma" panose="020B0604030504040204" pitchFamily="34" charset="0"/>
                <a:ea typeface="Tahoma" panose="020B0604030504040204" pitchFamily="34" charset="0"/>
                <a:cs typeface="Tahoma" panose="020B0604030504040204" pitchFamily="34" charset="0"/>
              </a:rPr>
              <a:t>of every month and everyone is welcome to attend. We simply ask that you call and/or email one of the Board Members prior to the meeting, in the event of a location change.</a:t>
            </a:r>
          </a:p>
          <a:p>
            <a:pPr marL="0" indent="0" algn="just">
              <a:buNone/>
            </a:pPr>
            <a:endParaRPr lang="en-US" sz="18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en-US" sz="1800" dirty="0" smtClean="0">
                <a:latin typeface="Tahoma" panose="020B0604030504040204" pitchFamily="34" charset="0"/>
                <a:ea typeface="Tahoma" panose="020B0604030504040204" pitchFamily="34" charset="0"/>
                <a:cs typeface="Tahoma" panose="020B0604030504040204" pitchFamily="34" charset="0"/>
              </a:rPr>
              <a:t>You may contact us at </a:t>
            </a:r>
            <a:r>
              <a:rPr lang="en-US" sz="1800" dirty="0" smtClean="0">
                <a:latin typeface="Tahoma" panose="020B0604030504040204" pitchFamily="34" charset="0"/>
                <a:ea typeface="Tahoma" panose="020B0604030504040204" pitchFamily="34" charset="0"/>
                <a:cs typeface="Tahoma" panose="020B0604030504040204" pitchFamily="34" charset="0"/>
                <a:hlinkClick r:id="rId2"/>
              </a:rPr>
              <a:t>contact@skylakes.com</a:t>
            </a:r>
            <a:r>
              <a:rPr lang="en-US" sz="1800" dirty="0" smtClean="0">
                <a:latin typeface="Tahoma" panose="020B0604030504040204" pitchFamily="34" charset="0"/>
                <a:ea typeface="Tahoma" panose="020B0604030504040204" pitchFamily="34" charset="0"/>
                <a:cs typeface="Tahoma" panose="020B0604030504040204" pitchFamily="34" charset="0"/>
              </a:rPr>
              <a:t> if you would prefer. </a:t>
            </a:r>
          </a:p>
        </p:txBody>
      </p:sp>
      <p:sp>
        <p:nvSpPr>
          <p:cNvPr id="4" name="Rectangle 3"/>
          <p:cNvSpPr/>
          <p:nvPr/>
        </p:nvSpPr>
        <p:spPr>
          <a:xfrm>
            <a:off x="457200" y="457200"/>
            <a:ext cx="8305800" cy="5791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28600" y="6316631"/>
            <a:ext cx="381000" cy="215444"/>
          </a:xfrm>
          <a:prstGeom prst="rect">
            <a:avLst/>
          </a:prstGeom>
          <a:noFill/>
        </p:spPr>
        <p:txBody>
          <a:bodyPr wrap="square" rtlCol="0">
            <a:spAutoFit/>
          </a:bodyPr>
          <a:lstStyle/>
          <a:p>
            <a:pPr algn="ctr"/>
            <a:r>
              <a:rPr lang="en-US" sz="800" dirty="0" smtClean="0"/>
              <a:t>10</a:t>
            </a:r>
            <a:endParaRPr lang="en-US" sz="800" dirty="0"/>
          </a:p>
        </p:txBody>
      </p:sp>
    </p:spTree>
    <p:extLst>
      <p:ext uri="{BB962C8B-B14F-4D97-AF65-F5344CB8AC3E}">
        <p14:creationId xmlns:p14="http://schemas.microsoft.com/office/powerpoint/2010/main" val="34698686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Business</a:t>
            </a:r>
            <a:endParaRPr lang="en-US" dirty="0"/>
          </a:p>
        </p:txBody>
      </p:sp>
      <p:sp>
        <p:nvSpPr>
          <p:cNvPr id="3" name="Content Placeholder 2"/>
          <p:cNvSpPr>
            <a:spLocks noGrp="1"/>
          </p:cNvSpPr>
          <p:nvPr>
            <p:ph idx="1"/>
          </p:nvPr>
        </p:nvSpPr>
        <p:spPr/>
        <p:txBody>
          <a:bodyPr/>
          <a:lstStyle/>
          <a:p>
            <a:r>
              <a:rPr lang="en-US" dirty="0" smtClean="0"/>
              <a:t>Neighborhood Watch Program</a:t>
            </a:r>
          </a:p>
          <a:p>
            <a:r>
              <a:rPr lang="en-US" dirty="0" smtClean="0"/>
              <a:t>Signage (political)</a:t>
            </a:r>
          </a:p>
          <a:p>
            <a:r>
              <a:rPr lang="en-US" dirty="0" smtClean="0"/>
              <a:t>Pets </a:t>
            </a:r>
          </a:p>
          <a:p>
            <a:r>
              <a:rPr lang="en-US" dirty="0" smtClean="0"/>
              <a:t>Speed limits</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Neighborhood Watch program</a:t>
            </a:r>
            <a:endParaRPr lang="en-US" dirty="0"/>
          </a:p>
        </p:txBody>
      </p:sp>
      <p:sp>
        <p:nvSpPr>
          <p:cNvPr id="3" name="Content Placeholder 2"/>
          <p:cNvSpPr>
            <a:spLocks noGrp="1"/>
          </p:cNvSpPr>
          <p:nvPr>
            <p:ph idx="1"/>
          </p:nvPr>
        </p:nvSpPr>
        <p:spPr/>
        <p:txBody>
          <a:bodyPr/>
          <a:lstStyle/>
          <a:p>
            <a:r>
              <a:rPr lang="en-US" dirty="0" smtClean="0"/>
              <a:t>Volunteers </a:t>
            </a:r>
            <a:r>
              <a:rPr lang="en-US" dirty="0" smtClean="0"/>
              <a:t>needed to </a:t>
            </a:r>
            <a:r>
              <a:rPr lang="en-US" dirty="0" smtClean="0"/>
              <a:t>steer program - captains</a:t>
            </a:r>
          </a:p>
          <a:p>
            <a:r>
              <a:rPr lang="en-US" dirty="0" smtClean="0"/>
              <a:t>Plan Neighborhood Night Out in summer</a:t>
            </a:r>
          </a:p>
          <a:p>
            <a:r>
              <a:rPr lang="en-US" dirty="0" smtClean="0"/>
              <a:t>Increased </a:t>
            </a:r>
            <a:r>
              <a:rPr lang="en-US" dirty="0" smtClean="0"/>
              <a:t>awareness in community</a:t>
            </a:r>
            <a:endParaRPr lang="en-US" dirty="0" smtClean="0"/>
          </a:p>
          <a:p>
            <a:r>
              <a:rPr lang="en-US" dirty="0" smtClean="0"/>
              <a:t>Alert neighbors when going out of town</a:t>
            </a:r>
          </a:p>
          <a:p>
            <a:endParaRPr lang="en-US" dirty="0" smtClean="0"/>
          </a:p>
          <a:p>
            <a:endParaRPr lang="en-US" dirty="0"/>
          </a:p>
        </p:txBody>
      </p:sp>
    </p:spTree>
    <p:extLst>
      <p:ext uri="{BB962C8B-B14F-4D97-AF65-F5344CB8AC3E}">
        <p14:creationId xmlns:p14="http://schemas.microsoft.com/office/powerpoint/2010/main" val="2063127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Regulation of Display of Political Signs</a:t>
            </a:r>
            <a:br>
              <a:rPr lang="en-US" dirty="0"/>
            </a:br>
            <a:r>
              <a:rPr lang="en-US" dirty="0"/>
              <a:t>Texas Property Code Section 202.009</a:t>
            </a:r>
          </a:p>
        </p:txBody>
      </p:sp>
      <p:sp>
        <p:nvSpPr>
          <p:cNvPr id="3" name="Content Placeholder 2"/>
          <p:cNvSpPr>
            <a:spLocks noGrp="1"/>
          </p:cNvSpPr>
          <p:nvPr>
            <p:ph idx="1"/>
          </p:nvPr>
        </p:nvSpPr>
        <p:spPr/>
        <p:txBody>
          <a:bodyPr>
            <a:normAutofit lnSpcReduction="10000"/>
          </a:bodyPr>
          <a:lstStyle/>
          <a:p>
            <a:pPr algn="just">
              <a:buAutoNum type="alphaLcParenBoth"/>
            </a:pPr>
            <a:r>
              <a:rPr lang="en-US" dirty="0">
                <a:solidFill>
                  <a:schemeClr val="tx1"/>
                </a:solidFill>
              </a:rPr>
              <a:t>Except as otherwise provided by this section, a property owners’ association may not enforce or adopt a restrictive covenant that prohibits a property owner from displaying on the owner’s property one or more signs advertising a political candidate or ballot item for an election:</a:t>
            </a:r>
          </a:p>
          <a:p>
            <a:pPr algn="just">
              <a:buAutoNum type="arabicParenBoth"/>
            </a:pPr>
            <a:r>
              <a:rPr lang="en-US" dirty="0">
                <a:solidFill>
                  <a:schemeClr val="tx1"/>
                </a:solidFill>
              </a:rPr>
              <a:t>On or after the 90</a:t>
            </a:r>
            <a:r>
              <a:rPr lang="en-US" baseline="30000" dirty="0">
                <a:solidFill>
                  <a:schemeClr val="tx1"/>
                </a:solidFill>
              </a:rPr>
              <a:t>th</a:t>
            </a:r>
            <a:r>
              <a:rPr lang="en-US" dirty="0">
                <a:solidFill>
                  <a:schemeClr val="tx1"/>
                </a:solidFill>
              </a:rPr>
              <a:t> day before the date of the election to which the sign relates; or</a:t>
            </a:r>
          </a:p>
          <a:p>
            <a:pPr algn="just">
              <a:buAutoNum type="arabicParenBoth"/>
            </a:pPr>
            <a:r>
              <a:rPr lang="en-US" dirty="0">
                <a:solidFill>
                  <a:schemeClr val="tx1"/>
                </a:solidFill>
              </a:rPr>
              <a:t>Before the 10</a:t>
            </a:r>
            <a:r>
              <a:rPr lang="en-US" baseline="30000" dirty="0">
                <a:solidFill>
                  <a:schemeClr val="tx1"/>
                </a:solidFill>
              </a:rPr>
              <a:t>th</a:t>
            </a:r>
            <a:r>
              <a:rPr lang="en-US" dirty="0">
                <a:solidFill>
                  <a:schemeClr val="tx1"/>
                </a:solidFill>
              </a:rPr>
              <a:t> day after that election date. </a:t>
            </a:r>
          </a:p>
          <a:p>
            <a:endParaRPr lang="en-US" dirty="0"/>
          </a:p>
        </p:txBody>
      </p:sp>
    </p:spTree>
    <p:extLst>
      <p:ext uri="{BB962C8B-B14F-4D97-AF65-F5344CB8AC3E}">
        <p14:creationId xmlns:p14="http://schemas.microsoft.com/office/powerpoint/2010/main" val="307905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Pets</a:t>
            </a:r>
            <a:endParaRPr lang="en-US" dirty="0"/>
          </a:p>
        </p:txBody>
      </p:sp>
      <p:sp>
        <p:nvSpPr>
          <p:cNvPr id="3" name="Content Placeholder 2"/>
          <p:cNvSpPr>
            <a:spLocks noGrp="1"/>
          </p:cNvSpPr>
          <p:nvPr>
            <p:ph idx="1"/>
          </p:nvPr>
        </p:nvSpPr>
        <p:spPr/>
        <p:txBody>
          <a:bodyPr/>
          <a:lstStyle/>
          <a:p>
            <a:r>
              <a:rPr lang="en-US" dirty="0" smtClean="0"/>
              <a:t>Leash pets when outside of home or fence</a:t>
            </a:r>
          </a:p>
          <a:p>
            <a:r>
              <a:rPr lang="en-US" dirty="0" smtClean="0"/>
              <a:t>Please clean </a:t>
            </a:r>
            <a:r>
              <a:rPr lang="en-US" dirty="0" smtClean="0"/>
              <a:t>up after your pet when walking through the neighboring </a:t>
            </a:r>
            <a:r>
              <a:rPr lang="en-US" dirty="0" smtClean="0"/>
              <a:t>yards</a:t>
            </a:r>
          </a:p>
          <a:p>
            <a:pPr marL="0" indent="0">
              <a:buNone/>
            </a:pPr>
            <a:endParaRPr lang="en-US" dirty="0" smtClean="0"/>
          </a:p>
          <a:p>
            <a:endParaRPr lang="en-US" dirty="0"/>
          </a:p>
        </p:txBody>
      </p:sp>
    </p:spTree>
    <p:extLst>
      <p:ext uri="{BB962C8B-B14F-4D97-AF65-F5344CB8AC3E}">
        <p14:creationId xmlns:p14="http://schemas.microsoft.com/office/powerpoint/2010/main" val="132568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Speed limits</a:t>
            </a:r>
            <a:endParaRPr lang="en-US" dirty="0"/>
          </a:p>
        </p:txBody>
      </p:sp>
      <p:sp>
        <p:nvSpPr>
          <p:cNvPr id="3" name="Content Placeholder 2"/>
          <p:cNvSpPr>
            <a:spLocks noGrp="1"/>
          </p:cNvSpPr>
          <p:nvPr>
            <p:ph idx="1"/>
          </p:nvPr>
        </p:nvSpPr>
        <p:spPr/>
        <p:txBody>
          <a:bodyPr/>
          <a:lstStyle/>
          <a:p>
            <a:r>
              <a:rPr lang="en-US" dirty="0" smtClean="0"/>
              <a:t>25 </a:t>
            </a:r>
            <a:r>
              <a:rPr lang="en-US" dirty="0" smtClean="0"/>
              <a:t>mph</a:t>
            </a:r>
          </a:p>
          <a:p>
            <a:r>
              <a:rPr lang="en-US" dirty="0" smtClean="0"/>
              <a:t>Speed bumps not allowed (by county)</a:t>
            </a:r>
          </a:p>
          <a:p>
            <a:r>
              <a:rPr lang="en-US" dirty="0" smtClean="0"/>
              <a:t>Please watch for children and pedestrians</a:t>
            </a:r>
          </a:p>
          <a:p>
            <a:r>
              <a:rPr lang="en-US" dirty="0" smtClean="0"/>
              <a:t> </a:t>
            </a:r>
            <a:r>
              <a:rPr lang="en-US" dirty="0"/>
              <a:t>G</a:t>
            </a:r>
            <a:r>
              <a:rPr lang="en-US" dirty="0" smtClean="0"/>
              <a:t>olf cart usage on streets is allowed</a:t>
            </a:r>
          </a:p>
          <a:p>
            <a:endParaRPr lang="en-US" dirty="0" smtClean="0"/>
          </a:p>
          <a:p>
            <a:endParaRPr lang="en-US" dirty="0" smtClean="0"/>
          </a:p>
          <a:p>
            <a:endParaRPr lang="en-US" dirty="0"/>
          </a:p>
        </p:txBody>
      </p:sp>
    </p:spTree>
    <p:extLst>
      <p:ext uri="{BB962C8B-B14F-4D97-AF65-F5344CB8AC3E}">
        <p14:creationId xmlns:p14="http://schemas.microsoft.com/office/powerpoint/2010/main" val="3785581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Skylakes.com</a:t>
            </a:r>
            <a:endParaRPr lang="en-US" dirty="0"/>
          </a:p>
        </p:txBody>
      </p:sp>
      <p:sp>
        <p:nvSpPr>
          <p:cNvPr id="3" name="Content Placeholder 2"/>
          <p:cNvSpPr>
            <a:spLocks noGrp="1"/>
          </p:cNvSpPr>
          <p:nvPr>
            <p:ph idx="1"/>
          </p:nvPr>
        </p:nvSpPr>
        <p:spPr/>
        <p:txBody>
          <a:bodyPr>
            <a:normAutofit lnSpcReduction="10000"/>
          </a:bodyPr>
          <a:lstStyle/>
          <a:p>
            <a:r>
              <a:rPr lang="en-US" dirty="0" smtClean="0"/>
              <a:t>Minutes of the monthly and annual meetings</a:t>
            </a:r>
          </a:p>
          <a:p>
            <a:r>
              <a:rPr lang="en-US" dirty="0" smtClean="0"/>
              <a:t>Building committee members</a:t>
            </a:r>
          </a:p>
          <a:p>
            <a:r>
              <a:rPr lang="en-US" dirty="0" smtClean="0"/>
              <a:t>Utility providers and street light map</a:t>
            </a:r>
          </a:p>
          <a:p>
            <a:r>
              <a:rPr lang="en-US" dirty="0" smtClean="0"/>
              <a:t>Newsletters</a:t>
            </a:r>
          </a:p>
          <a:p>
            <a:r>
              <a:rPr lang="en-US" dirty="0" smtClean="0"/>
              <a:t>Blog</a:t>
            </a:r>
          </a:p>
          <a:p>
            <a:r>
              <a:rPr lang="en-US" dirty="0" smtClean="0"/>
              <a:t>Deed restrictions</a:t>
            </a:r>
          </a:p>
          <a:p>
            <a:r>
              <a:rPr lang="en-US" dirty="0" smtClean="0"/>
              <a:t>Water quality reports</a:t>
            </a:r>
          </a:p>
          <a:p>
            <a:r>
              <a:rPr lang="en-US" dirty="0" smtClean="0"/>
              <a:t>And more</a:t>
            </a:r>
            <a:endParaRPr lang="en-US" dirty="0"/>
          </a:p>
        </p:txBody>
      </p:sp>
    </p:spTree>
    <p:extLst>
      <p:ext uri="{BB962C8B-B14F-4D97-AF65-F5344CB8AC3E}">
        <p14:creationId xmlns:p14="http://schemas.microsoft.com/office/powerpoint/2010/main" val="275507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a:t>
            </a:r>
            <a:endParaRPr lang="en-US" dirty="0"/>
          </a:p>
        </p:txBody>
      </p:sp>
      <p:sp>
        <p:nvSpPr>
          <p:cNvPr id="3" name="Content Placeholder 2"/>
          <p:cNvSpPr>
            <a:spLocks noGrp="1"/>
          </p:cNvSpPr>
          <p:nvPr>
            <p:ph idx="1"/>
          </p:nvPr>
        </p:nvSpPr>
        <p:spPr/>
        <p:txBody>
          <a:bodyPr/>
          <a:lstStyle/>
          <a:p>
            <a:r>
              <a:rPr lang="en-US" dirty="0" smtClean="0"/>
              <a:t>Please like our page</a:t>
            </a:r>
          </a:p>
          <a:p>
            <a:r>
              <a:rPr lang="en-US" dirty="0" smtClean="0"/>
              <a:t>Access through link on skylakes.com</a:t>
            </a:r>
          </a:p>
          <a:p>
            <a:r>
              <a:rPr lang="en-US" dirty="0" smtClean="0"/>
              <a:t>Post </a:t>
            </a:r>
          </a:p>
          <a:p>
            <a:pPr lvl="1"/>
            <a:r>
              <a:rPr lang="en-US" dirty="0" smtClean="0"/>
              <a:t>Social activities (LNO)</a:t>
            </a:r>
          </a:p>
          <a:p>
            <a:pPr lvl="1"/>
            <a:r>
              <a:rPr lang="en-US" dirty="0" smtClean="0"/>
              <a:t>Community events</a:t>
            </a:r>
          </a:p>
          <a:p>
            <a:pPr lvl="1"/>
            <a:r>
              <a:rPr lang="en-US" dirty="0" smtClean="0"/>
              <a:t>Words </a:t>
            </a:r>
            <a:r>
              <a:rPr lang="en-US" smtClean="0"/>
              <a:t>of encouragement</a:t>
            </a:r>
            <a:endParaRPr lang="en-US" dirty="0" smtClean="0"/>
          </a:p>
          <a:p>
            <a:r>
              <a:rPr lang="en-US" dirty="0" smtClean="0"/>
              <a:t>Connect with your neighbors</a:t>
            </a:r>
            <a:endParaRPr lang="en-US" dirty="0"/>
          </a:p>
        </p:txBody>
      </p:sp>
    </p:spTree>
    <p:extLst>
      <p:ext uri="{BB962C8B-B14F-4D97-AF65-F5344CB8AC3E}">
        <p14:creationId xmlns:p14="http://schemas.microsoft.com/office/powerpoint/2010/main" val="1861631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4800" b="1" dirty="0" smtClean="0"/>
              <a:t>QUESTIONS</a:t>
            </a:r>
          </a:p>
          <a:p>
            <a:pPr marL="0" indent="0" algn="ctr">
              <a:buNone/>
            </a:pPr>
            <a:r>
              <a:rPr lang="en-US" sz="4800" b="1" dirty="0" smtClean="0"/>
              <a:t>&amp; </a:t>
            </a:r>
          </a:p>
          <a:p>
            <a:pPr marL="0" indent="0" algn="ctr">
              <a:buNone/>
            </a:pPr>
            <a:r>
              <a:rPr lang="en-US" sz="4800" b="1" dirty="0" smtClean="0"/>
              <a:t>ANSWERS</a:t>
            </a:r>
          </a:p>
          <a:p>
            <a:pPr marL="0" indent="0" algn="ctr">
              <a:buNone/>
            </a:pPr>
            <a:r>
              <a:rPr lang="en-US" sz="4800" b="1" dirty="0" smtClean="0"/>
              <a:t>TIME</a:t>
            </a:r>
          </a:p>
        </p:txBody>
      </p:sp>
      <p:pic>
        <p:nvPicPr>
          <p:cNvPr id="2050" name="Picture 2" descr="C:\Users\Natalie\AppData\Local\Microsoft\Windows\Temporary Internet Files\Content.IE5\FUHDEIZB\MC90044152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833894">
            <a:off x="533400" y="838200"/>
            <a:ext cx="187325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Natalie\AppData\Local\Microsoft\Windows\Temporary Internet Files\Content.IE5\J9355TL6\MC90044190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4572000"/>
            <a:ext cx="1520825" cy="17970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 y="6316631"/>
            <a:ext cx="381000" cy="215444"/>
          </a:xfrm>
          <a:prstGeom prst="rect">
            <a:avLst/>
          </a:prstGeom>
          <a:noFill/>
        </p:spPr>
        <p:txBody>
          <a:bodyPr wrap="square" rtlCol="0">
            <a:spAutoFit/>
          </a:bodyPr>
          <a:lstStyle/>
          <a:p>
            <a:pPr algn="ctr"/>
            <a:r>
              <a:rPr lang="en-US" sz="800" dirty="0" smtClean="0"/>
              <a:t>16</a:t>
            </a:r>
            <a:endParaRPr lang="en-US" sz="800" dirty="0"/>
          </a:p>
        </p:txBody>
      </p:sp>
    </p:spTree>
    <p:extLst>
      <p:ext uri="{BB962C8B-B14F-4D97-AF65-F5344CB8AC3E}">
        <p14:creationId xmlns:p14="http://schemas.microsoft.com/office/powerpoint/2010/main" val="35445638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atalie\AppData\Local\Microsoft\Windows\Temporary Internet Files\Content.IE5\J9355TL6\MP90042287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442" y="609600"/>
            <a:ext cx="8219358" cy="5715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normAutofit/>
          </a:bodyPr>
          <a:lstStyle/>
          <a:p>
            <a:pPr marL="0" indent="0" algn="ctr">
              <a:buNone/>
            </a:pPr>
            <a:r>
              <a:rPr lang="en-US" sz="8000" b="1" dirty="0" smtClean="0">
                <a:solidFill>
                  <a:schemeClr val="bg1"/>
                </a:solidFill>
              </a:rPr>
              <a:t>MEETING</a:t>
            </a:r>
          </a:p>
          <a:p>
            <a:pPr marL="0" indent="0" algn="ctr">
              <a:buNone/>
            </a:pPr>
            <a:r>
              <a:rPr lang="en-US" sz="8000" b="1" dirty="0" smtClean="0">
                <a:solidFill>
                  <a:schemeClr val="bg1"/>
                </a:solidFill>
              </a:rPr>
              <a:t>IS</a:t>
            </a:r>
          </a:p>
          <a:p>
            <a:pPr marL="0" indent="0" algn="ctr">
              <a:buNone/>
            </a:pPr>
            <a:r>
              <a:rPr lang="en-US" sz="8000" b="1" dirty="0" smtClean="0">
                <a:solidFill>
                  <a:schemeClr val="bg1"/>
                </a:solidFill>
              </a:rPr>
              <a:t>ADJOURNED</a:t>
            </a:r>
          </a:p>
          <a:p>
            <a:pPr marL="0" indent="0" algn="ctr">
              <a:buNone/>
            </a:pPr>
            <a:endParaRPr lang="en-US" sz="4800" b="1" dirty="0"/>
          </a:p>
        </p:txBody>
      </p:sp>
      <p:sp>
        <p:nvSpPr>
          <p:cNvPr id="4" name="TextBox 3"/>
          <p:cNvSpPr txBox="1"/>
          <p:nvPr/>
        </p:nvSpPr>
        <p:spPr>
          <a:xfrm>
            <a:off x="228600" y="6316631"/>
            <a:ext cx="381000" cy="215444"/>
          </a:xfrm>
          <a:prstGeom prst="rect">
            <a:avLst/>
          </a:prstGeom>
          <a:noFill/>
        </p:spPr>
        <p:txBody>
          <a:bodyPr wrap="square" rtlCol="0">
            <a:spAutoFit/>
          </a:bodyPr>
          <a:lstStyle/>
          <a:p>
            <a:pPr algn="ctr"/>
            <a:r>
              <a:rPr lang="en-US" sz="800" dirty="0" smtClean="0"/>
              <a:t>17</a:t>
            </a:r>
            <a:endParaRPr lang="en-US" sz="800" dirty="0"/>
          </a:p>
        </p:txBody>
      </p:sp>
    </p:spTree>
    <p:extLst>
      <p:ext uri="{BB962C8B-B14F-4D97-AF65-F5344CB8AC3E}">
        <p14:creationId xmlns:p14="http://schemas.microsoft.com/office/powerpoint/2010/main" val="36686077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1506</TotalTime>
  <Words>752</Words>
  <Application>Microsoft Office PowerPoint</Application>
  <PresentationFormat>On-screen Show (4:3)</PresentationFormat>
  <Paragraphs>208</Paragraphs>
  <Slides>17</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Arial</vt:lpstr>
      <vt:lpstr>Biondi</vt:lpstr>
      <vt:lpstr>Boopee</vt:lpstr>
      <vt:lpstr>Brush Script MT</vt:lpstr>
      <vt:lpstr>Calibri</vt:lpstr>
      <vt:lpstr>Franklin Gothic Book</vt:lpstr>
      <vt:lpstr>Franklin Gothic Medium</vt:lpstr>
      <vt:lpstr>Rockwell</vt:lpstr>
      <vt:lpstr>Tahoma</vt:lpstr>
      <vt:lpstr>Wingdings 2</vt:lpstr>
      <vt:lpstr>Trek</vt:lpstr>
      <vt:lpstr>PowerPoint Presentation</vt:lpstr>
      <vt:lpstr>PowerPoint Presentation</vt:lpstr>
      <vt:lpstr>PowerPoint Presentation</vt:lpstr>
      <vt:lpstr>PowerPoint Presentation</vt:lpstr>
      <vt:lpstr>PowerPoint Presentation</vt:lpstr>
      <vt:lpstr>PowerPoint Presentation</vt:lpstr>
      <vt:lpstr>2015 Board Activities</vt:lpstr>
      <vt:lpstr>PowerPoint Presentation</vt:lpstr>
      <vt:lpstr>New Business</vt:lpstr>
      <vt:lpstr>Neighborhood Watch program</vt:lpstr>
      <vt:lpstr>Regulation of Display of Political Signs Texas Property Code Section 202.009</vt:lpstr>
      <vt:lpstr>Pets</vt:lpstr>
      <vt:lpstr>Speed limits</vt:lpstr>
      <vt:lpstr>Skylakes.com</vt:lpstr>
      <vt:lpstr>Facebook</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Natalie</dc:creator>
  <cp:lastModifiedBy>Kopech, Carla S</cp:lastModifiedBy>
  <cp:revision>84</cp:revision>
  <cp:lastPrinted>2014-01-13T19:00:27Z</cp:lastPrinted>
  <dcterms:created xsi:type="dcterms:W3CDTF">2013-10-28T21:43:12Z</dcterms:created>
  <dcterms:modified xsi:type="dcterms:W3CDTF">2016-01-24T23:01:36Z</dcterms:modified>
</cp:coreProperties>
</file>