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73" r:id="rId3"/>
    <p:sldId id="259" r:id="rId4"/>
    <p:sldId id="258" r:id="rId5"/>
    <p:sldId id="276" r:id="rId6"/>
    <p:sldId id="275" r:id="rId7"/>
    <p:sldId id="272" r:id="rId8"/>
    <p:sldId id="266" r:id="rId9"/>
    <p:sldId id="261" r:id="rId10"/>
    <p:sldId id="262" r:id="rId11"/>
    <p:sldId id="274" r:id="rId12"/>
    <p:sldId id="263" r:id="rId13"/>
    <p:sldId id="264" r:id="rId14"/>
    <p:sldId id="265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F66BB9D-665C-4596-88C6-1ABF0FF21D52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6D01F77-9D93-481E-A17F-926146F52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68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fld id="{E8A6F0CF-BE78-4140-AF00-4C48DF61B499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01F77-9D93-481E-A17F-926146F52F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91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fld id="{E8A6F0CF-BE78-4140-AF00-4C48DF61B499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01F77-9D93-481E-A17F-926146F52F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91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BB8CA9A-35DF-4559-9866-152B5B4E651E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753B3C-F769-4279-906B-C1EC24CAEB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skylakes.com" TargetMode="External"/><Relationship Id="rId2" Type="http://schemas.openxmlformats.org/officeDocument/2006/relationships/hyperlink" Target="http://www.skylakes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ct@skylakes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3167259"/>
            <a:ext cx="2863927" cy="2151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9333" y="457200"/>
            <a:ext cx="64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SKY LAKES SECTION II</a:t>
            </a:r>
          </a:p>
          <a:p>
            <a:pPr algn="ctr"/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 HOME</a:t>
            </a:r>
          </a:p>
          <a:p>
            <a:pPr algn="ctr"/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OWNER’S MEETING</a:t>
            </a:r>
          </a:p>
          <a:p>
            <a:pPr algn="ctr"/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3167260"/>
            <a:ext cx="2863927" cy="2151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76401" y="5410200"/>
            <a:ext cx="61637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Date:		January 26, 2015</a:t>
            </a:r>
          </a:p>
          <a:p>
            <a:pPr algn="just"/>
            <a:r>
              <a:rPr lang="en-U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Time:		7:00 p.m.</a:t>
            </a:r>
          </a:p>
          <a:p>
            <a:pPr algn="just"/>
            <a:r>
              <a:rPr lang="en-U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Where:	Hockley Community Center</a:t>
            </a:r>
          </a:p>
          <a:p>
            <a:pPr algn="just"/>
            <a:r>
              <a:rPr lang="en-US" sz="2000" dirty="0">
                <a:latin typeface="Biondi" pitchFamily="2" charset="0"/>
              </a:rPr>
              <a:t>	</a:t>
            </a:r>
            <a:r>
              <a:rPr lang="en-US" sz="2000" dirty="0" smtClean="0">
                <a:latin typeface="Biondi" pitchFamily="2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24252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3167259"/>
            <a:ext cx="2863927" cy="2151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9333" y="457200"/>
            <a:ext cx="64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Boopee" pitchFamily="2" charset="0"/>
              </a:rPr>
              <a:t>SKY LAKES SECTION II</a:t>
            </a:r>
          </a:p>
          <a:p>
            <a:pPr algn="ctr"/>
            <a:r>
              <a:rPr lang="en-US" sz="6000" b="1" dirty="0" smtClean="0">
                <a:latin typeface="Boopee" pitchFamily="2" charset="0"/>
              </a:rPr>
              <a:t>ANNUAL HOME</a:t>
            </a:r>
          </a:p>
          <a:p>
            <a:pPr algn="ctr"/>
            <a:r>
              <a:rPr lang="en-US" sz="6000" b="1" dirty="0" smtClean="0">
                <a:latin typeface="Boopee" pitchFamily="2" charset="0"/>
              </a:rPr>
              <a:t>OWNER’S MEETING</a:t>
            </a:r>
          </a:p>
          <a:p>
            <a:pPr algn="ctr"/>
            <a:r>
              <a:rPr lang="en-US" sz="6000" b="1" dirty="0" smtClean="0">
                <a:latin typeface="Boopee" pitchFamily="2" charset="0"/>
              </a:rPr>
              <a:t>2015</a:t>
            </a:r>
            <a:endParaRPr lang="en-US" sz="6000" b="1" dirty="0">
              <a:latin typeface="Boopee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3167260"/>
            <a:ext cx="2863927" cy="2151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33600" y="5410200"/>
            <a:ext cx="502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Biondi" pitchFamily="2" charset="0"/>
              </a:rPr>
              <a:t>Date:		January 26, 2015</a:t>
            </a:r>
          </a:p>
          <a:p>
            <a:pPr algn="just"/>
            <a:r>
              <a:rPr lang="en-US" sz="2000" b="1" dirty="0" smtClean="0">
                <a:latin typeface="Biondi" pitchFamily="2" charset="0"/>
              </a:rPr>
              <a:t>Time:		7:00 p.m.</a:t>
            </a:r>
          </a:p>
          <a:p>
            <a:pPr algn="just"/>
            <a:r>
              <a:rPr lang="en-US" sz="2000" b="1" dirty="0" smtClean="0">
                <a:latin typeface="Biondi" pitchFamily="2" charset="0"/>
              </a:rPr>
              <a:t>Where:		Hockley Community Center</a:t>
            </a:r>
          </a:p>
          <a:p>
            <a:pPr algn="just"/>
            <a:r>
              <a:rPr lang="en-US" sz="2000" dirty="0">
                <a:latin typeface="Biondi" pitchFamily="2" charset="0"/>
              </a:rPr>
              <a:t>	</a:t>
            </a:r>
            <a:r>
              <a:rPr lang="en-US" sz="2000" dirty="0" smtClean="0">
                <a:latin typeface="Biondi" pitchFamily="2" charset="0"/>
              </a:rPr>
              <a:t>		</a:t>
            </a:r>
          </a:p>
        </p:txBody>
      </p:sp>
      <p:sp>
        <p:nvSpPr>
          <p:cNvPr id="2" name="Rectangle 1"/>
          <p:cNvSpPr/>
          <p:nvPr/>
        </p:nvSpPr>
        <p:spPr>
          <a:xfrm rot="20333152">
            <a:off x="914400" y="1816641"/>
            <a:ext cx="7162800" cy="31547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rush Script MT" panose="03060802040406070304" pitchFamily="66" charset="0"/>
              </a:rPr>
              <a:t>Welcome</a:t>
            </a:r>
            <a:endParaRPr lang="en-US" sz="199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15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 smtClean="0">
                <a:latin typeface="Rockwell" panose="02060603020205020403" pitchFamily="18" charset="0"/>
              </a:rPr>
              <a:t>WE ASK THAT YOU PLEASE TURN OFF OR SILENCE YOUR CELL PHONES AT THIS TIME</a:t>
            </a:r>
            <a:endParaRPr lang="en-US" sz="5400" i="1" dirty="0">
              <a:latin typeface="Rockwell" panose="02060603020205020403" pitchFamily="18" charset="0"/>
            </a:endParaRPr>
          </a:p>
        </p:txBody>
      </p:sp>
      <p:pic>
        <p:nvPicPr>
          <p:cNvPr id="3074" name="Picture 2" descr="C:\Users\Natalie\AppData\Local\Microsoft\Windows\Temporary Internet Files\Content.IE5\52Y3MZH7\MC90043483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atalie\AppData\Local\Microsoft\Windows\Temporary Internet Files\Content.IE5\52Y3MZH7\MC90043483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460057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2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1800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350" y="533400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</a:p>
          <a:p>
            <a:pPr algn="ctr"/>
            <a:r>
              <a:rPr lang="en-US" sz="3600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BOARD MEMBERS</a:t>
            </a:r>
            <a:endParaRPr lang="en-US" sz="3600" i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822915"/>
              </p:ext>
            </p:extLst>
          </p:nvPr>
        </p:nvGraphicFramePr>
        <p:xfrm>
          <a:off x="609600" y="1733729"/>
          <a:ext cx="8382000" cy="4861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4470"/>
                <a:gridCol w="3463530"/>
                <a:gridCol w="279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Name</a:t>
                      </a:r>
                      <a:endParaRPr lang="en-US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Elected Positions</a:t>
                      </a:r>
                      <a:endParaRPr lang="en-US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Time Served</a:t>
                      </a:r>
                      <a:endParaRPr lang="en-US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Helen Hogan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President</a:t>
                      </a:r>
                    </a:p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March 2011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March 2011 - Present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Kyle Stone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Vice President</a:t>
                      </a:r>
                    </a:p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 2014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 2014 - Present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Natalie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McKnight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Secretary </a:t>
                      </a:r>
                    </a:p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March 2012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March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2012 - Present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Ann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Goff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Webmaster </a:t>
                      </a:r>
                    </a:p>
                    <a:p>
                      <a:r>
                        <a:rPr lang="en-US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June </a:t>
                      </a: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2013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-</a:t>
                      </a: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September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2014</a:t>
                      </a:r>
                      <a:endParaRPr lang="en-US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Treasurer </a:t>
                      </a:r>
                    </a:p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 2014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June 2013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- Present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Carla </a:t>
                      </a:r>
                      <a:r>
                        <a:rPr lang="en-US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Kopech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Webmaster</a:t>
                      </a:r>
                    </a:p>
                    <a:p>
                      <a:pPr algn="l"/>
                      <a:r>
                        <a:rPr lang="en-US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</a:t>
                      </a:r>
                      <a:r>
                        <a:rPr lang="en-US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2014</a:t>
                      </a:r>
                      <a:endParaRPr lang="en-US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 2014 - Present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Sandy Roberts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Bookkeeper June 2013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June 2013 - Present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3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82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Community website and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www.skylakes.com</a:t>
            </a:r>
            <a:endParaRPr lang="en-US" dirty="0" smtClean="0"/>
          </a:p>
          <a:p>
            <a:r>
              <a:rPr lang="en-US" dirty="0" smtClean="0"/>
              <a:t>Reference information available online</a:t>
            </a:r>
          </a:p>
          <a:p>
            <a:r>
              <a:rPr lang="en-US" dirty="0" smtClean="0"/>
              <a:t>Building Committee and Water Supply Board</a:t>
            </a:r>
          </a:p>
          <a:p>
            <a:r>
              <a:rPr lang="en-US" dirty="0" smtClean="0"/>
              <a:t>Email notifications </a:t>
            </a:r>
          </a:p>
          <a:p>
            <a:r>
              <a:rPr lang="en-US" dirty="0" smtClean="0"/>
              <a:t>Use of property owners contact info limited</a:t>
            </a:r>
          </a:p>
          <a:p>
            <a:r>
              <a:rPr lang="en-US" dirty="0" smtClean="0"/>
              <a:t>Community news</a:t>
            </a:r>
          </a:p>
          <a:p>
            <a:r>
              <a:rPr lang="en-US" dirty="0" smtClean="0"/>
              <a:t>Blog</a:t>
            </a:r>
          </a:p>
          <a:p>
            <a:r>
              <a:rPr lang="en-US" dirty="0" smtClean="0"/>
              <a:t>Send suggestions or requests to </a:t>
            </a:r>
            <a:r>
              <a:rPr lang="en-US" dirty="0" smtClean="0">
                <a:hlinkClick r:id="rId3"/>
              </a:rPr>
              <a:t>contact@skylakes.com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 of officers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 Goff </a:t>
            </a:r>
          </a:p>
          <a:p>
            <a:r>
              <a:rPr lang="en-US" dirty="0" smtClean="0"/>
              <a:t>David Haynes</a:t>
            </a:r>
          </a:p>
          <a:p>
            <a:r>
              <a:rPr lang="en-US" dirty="0" smtClean="0"/>
              <a:t>Carla Kopech</a:t>
            </a:r>
          </a:p>
          <a:p>
            <a:r>
              <a:rPr lang="en-US" dirty="0"/>
              <a:t>Natalie McKnight</a:t>
            </a:r>
          </a:p>
          <a:p>
            <a:r>
              <a:rPr lang="en-US" dirty="0" smtClean="0"/>
              <a:t>Tim </a:t>
            </a:r>
            <a:r>
              <a:rPr lang="en-US" dirty="0" err="1" smtClean="0"/>
              <a:t>Sitton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2015 </a:t>
            </a:r>
            <a:r>
              <a:rPr lang="en-US" smtClean="0"/>
              <a:t>Building Committee Board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94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Profit &amp; Loss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990600"/>
            <a:ext cx="4040188" cy="369887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Jan – Dec 2014</a:t>
            </a:r>
            <a:endParaRPr lang="en-US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990600"/>
            <a:ext cx="4041775" cy="369887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Jan – Dec 2013</a:t>
            </a:r>
            <a:endParaRPr lang="en-US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5</a:t>
            </a:r>
            <a:endParaRPr lang="en-US" sz="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05847537"/>
              </p:ext>
            </p:extLst>
          </p:nvPr>
        </p:nvGraphicFramePr>
        <p:xfrm>
          <a:off x="304800" y="1142994"/>
          <a:ext cx="4343400" cy="538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422"/>
                <a:gridCol w="1624978"/>
              </a:tblGrid>
              <a:tr h="3639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Maintenance Fees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$4,117.51 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Interest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$20.09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Late Fees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$0.00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Lot Mowing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$48.00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Other Income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$410.08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sz="1200" u="none" strike="noStrike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Misc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Income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$0.91 </a:t>
                      </a:r>
                      <a:endParaRPr lang="en-US" sz="1200" b="0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Income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$4,596.59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9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EXPENSES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Attorney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$1,611.39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Community Events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$5.44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Computer &amp; Internet Expenses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$25.55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Insurance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$3,869.83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Legal Fees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$74.00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Office Supplies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$180.63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Postage &amp; Delivery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$338.03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Professional Fees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$610.30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Utilities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$2,435.08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Vacant Lot Maintenance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$48.00</a:t>
                      </a:r>
                      <a:endParaRPr lang="en-US" sz="1200" b="0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Expenses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$9,198.25</a:t>
                      </a:r>
                      <a:endParaRPr lang="en-US" sz="1200" b="1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329"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Net Ordinary Income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-$4,601.66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180" marR="7180" marT="718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19609"/>
              </p:ext>
            </p:extLst>
          </p:nvPr>
        </p:nvGraphicFramePr>
        <p:xfrm>
          <a:off x="4953000" y="1295400"/>
          <a:ext cx="3810000" cy="5021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445"/>
                <a:gridCol w="1239555"/>
              </a:tblGrid>
              <a:tr h="419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Maintenance Fees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$11,110.74 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Interest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$20.05 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Late Fees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$27.95 </a:t>
                      </a:r>
                      <a:endParaRPr lang="en-US" sz="1200" b="0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Income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$11,158.74 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53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EXPENSES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Community Events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$100.00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Computer &amp; Internet Expenses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$257.13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Insurance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$3,610.83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Legal Fees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$311.00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Office Supplies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$15.11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Postage &amp; Delivery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$88.01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Professional Fees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$455.00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Software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$193.04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Utilities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$2,405.57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Expenses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$7,435.69 </a:t>
                      </a:r>
                      <a:endParaRPr lang="en-US" sz="1200" b="1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249"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Net Ordinary Income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$3,723.05 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57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6</a:t>
            </a:r>
            <a:endParaRPr lang="en-US" sz="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139191"/>
              </p:ext>
            </p:extLst>
          </p:nvPr>
        </p:nvGraphicFramePr>
        <p:xfrm>
          <a:off x="457200" y="859432"/>
          <a:ext cx="8191500" cy="5729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4479"/>
                <a:gridCol w="2232845"/>
                <a:gridCol w="1255149"/>
                <a:gridCol w="1559027"/>
              </a:tblGrid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Beginning Balance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January 1, 2014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$7,658.49 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Credits: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Maintenance Fees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2014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$5,113.26 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Maintenance Fees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$2,101.71 </a:t>
                      </a:r>
                      <a:endParaRPr lang="en-US" sz="1600" b="0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CREDITS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$7,214.97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Debits: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Mowing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$48.00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P.O. Box Rental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$34.00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Bookkeeping Fees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$455.00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Computer Fees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$25.55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Insurance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$3,869.83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Office Supplies &amp; Signs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$186.07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Postage &amp; Delivery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$304.03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Professional Fees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$159.00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Legal Fees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$1,611.39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Filing Fees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$74.00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Utilities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$2,239.73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Refunds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$293.45 </a:t>
                      </a:r>
                      <a:endParaRPr lang="en-US" sz="1600" b="0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DEBITS</a:t>
                      </a:r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sng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$9,300.05 </a:t>
                      </a:r>
                      <a:endParaRPr lang="en-US" sz="1600" b="1" i="0" u="sng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75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Ending Balance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December 31, 2014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dbl" strike="noStrike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$5,573.41 </a:t>
                      </a:r>
                      <a:endParaRPr lang="en-US" sz="1600" b="1" i="0" u="dbl" strike="noStrike" baseline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754">
                <a:tc>
                  <a:txBody>
                    <a:bodyPr/>
                    <a:lstStyle/>
                    <a:p>
                      <a:pPr algn="l" rtl="0" fontAlgn="ctr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7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Savings Account Balance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$10,034.05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920" marR="4920" marT="49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19100" y="67270"/>
            <a:ext cx="8229600" cy="792162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Treasurer’s Report</a:t>
            </a:r>
          </a:p>
        </p:txBody>
      </p:sp>
    </p:spTree>
    <p:extLst>
      <p:ext uri="{BB962C8B-B14F-4D97-AF65-F5344CB8AC3E}">
        <p14:creationId xmlns:p14="http://schemas.microsoft.com/office/powerpoint/2010/main" val="202996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8</a:t>
            </a:r>
            <a:endParaRPr lang="en-US" sz="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 Budget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02084"/>
              </p:ext>
            </p:extLst>
          </p:nvPr>
        </p:nvGraphicFramePr>
        <p:xfrm>
          <a:off x="685800" y="1066800"/>
          <a:ext cx="7848601" cy="5572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5178"/>
                <a:gridCol w="1648752"/>
                <a:gridCol w="2234671"/>
              </a:tblGrid>
              <a:tr h="2710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sng" strike="noStrike" dirty="0">
                          <a:solidFill>
                            <a:schemeClr val="tx1"/>
                          </a:solidFill>
                          <a:effectLst/>
                        </a:rPr>
                        <a:t>Category Description</a:t>
                      </a:r>
                      <a:endParaRPr lang="en-US" sz="1800" b="1" i="0" u="sng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sng" strike="noStrike">
                          <a:solidFill>
                            <a:schemeClr val="tx1"/>
                          </a:solidFill>
                          <a:effectLst/>
                        </a:rPr>
                        <a:t>1/15 – 12/15</a:t>
                      </a:r>
                      <a:endParaRPr lang="en-US" sz="1800" b="1" i="0" u="sng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sng" strike="noStrike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US" sz="1800" b="1" i="0" u="sng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INCOME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Maintenance Fees (Projected)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$6,500.00 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Interest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$20.00 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Late Fees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sng" strike="noStrike" dirty="0">
                          <a:solidFill>
                            <a:schemeClr val="tx1"/>
                          </a:solidFill>
                          <a:effectLst/>
                        </a:rPr>
                        <a:t>$0.00 </a:t>
                      </a:r>
                      <a:endParaRPr lang="en-US" sz="1800" b="0" i="0" u="sng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$6,520.00 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EXPENSES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Community Events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$100.00 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Computer &amp; Website Hosting Fees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$150.00 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Insurance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$3,900.00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Legal Fees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$0.00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Office Supplies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$250.00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Postage &amp; Delivery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$150.00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Professional Fees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$800.00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Software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$0.00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Utilities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sng" strike="noStrike" dirty="0">
                          <a:solidFill>
                            <a:schemeClr val="tx1"/>
                          </a:solidFill>
                          <a:effectLst/>
                        </a:rPr>
                        <a:t>$2,250.00 </a:t>
                      </a:r>
                      <a:endParaRPr lang="en-US" sz="1800" b="0" i="0" u="sng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59">
                <a:tc>
                  <a:txBody>
                    <a:bodyPr/>
                    <a:lstStyle/>
                    <a:p>
                      <a:pPr algn="l" fontAlgn="t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$7,600.00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6735" marR="6735" marT="67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23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35032"/>
              </p:ext>
            </p:extLst>
          </p:nvPr>
        </p:nvGraphicFramePr>
        <p:xfrm>
          <a:off x="723900" y="1143000"/>
          <a:ext cx="7848600" cy="48828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/>
                <a:gridCol w="7391400"/>
              </a:tblGrid>
              <a:tr h="3178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First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Building Committee Meeting was held February 17, 2014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178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Elected Officers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48964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Approved submitted request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 for shed, driveway extension, boat garage, 3 new homes and 1 fence</a:t>
                      </a:r>
                    </a:p>
                  </a:txBody>
                  <a:tcPr/>
                </a:tc>
              </a:tr>
              <a:tr h="5489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 meetings were held during 2014 (scheduled to meet 3</a:t>
                      </a:r>
                      <a:r>
                        <a:rPr lang="en-US" sz="1400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rd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Monday of every month), one special meeting held</a:t>
                      </a:r>
                      <a:endParaRPr lang="en-US" sz="1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178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Accepted resignations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from </a:t>
                      </a:r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Shelton Wakefield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 </a:t>
                      </a:r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Sandy </a:t>
                      </a:r>
                      <a:r>
                        <a:rPr lang="en-US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Kitterman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489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Hired attorney to research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deed restrictions and provided guidance on maintenance fee increase and maintenance fees imposed by airport property owner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489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Scheduled special meeting to address maintenance  fee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increase policies and procedures and issued an addendum to Sky Lakes II deed restrictions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489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Mailed letter in July regarding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approval of maintenance fees and generated modified maintenance fee invoices reflecting credit balances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178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Mailed letters for 2015 meeting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178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Billed 2015 Maintenance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Fees; committee members handled the mailing of invoices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48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ym typeface="Wingdings 2"/>
                        </a:rPr>
                        <a:t>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Requested bids on insurance policy; received only one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bid and one no bid due to liability risk. Accepted AIA insurance bid.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9</a:t>
            </a:r>
            <a:endParaRPr lang="en-US" sz="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 Board Activities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5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Golf course sale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4999"/>
            <a:ext cx="6553200" cy="2514601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Sale of the golf course is under contract and expected to close April 15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54162"/>
            <a:ext cx="77724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SKYLAKES SECTION II SUCCESSOR </a:t>
            </a:r>
          </a:p>
          <a:p>
            <a:pPr marL="0" indent="0" algn="ctr">
              <a:buNone/>
            </a:pP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BUILDING COMMITTEE MEETINGS</a:t>
            </a:r>
          </a:p>
          <a:p>
            <a:pPr marL="0" indent="0" algn="ctr">
              <a:buNone/>
            </a:pP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meeting is held the </a:t>
            </a:r>
            <a:r>
              <a:rPr lang="en-US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third Monday </a:t>
            </a: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every month and everyone is welcome to attend. We simply ask that you call and/or email one of the Board Members prior to the meeting, in the event of a location change.</a:t>
            </a:r>
          </a:p>
          <a:p>
            <a:pPr marL="0" indent="0" algn="just"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may contact us at </a:t>
            </a: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contact@skylakes.com</a:t>
            </a: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if you would prefer.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8305800" cy="579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10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698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QUESTIONS</a:t>
            </a:r>
          </a:p>
          <a:p>
            <a:pPr marL="0" indent="0" algn="ctr">
              <a:buNone/>
            </a:pPr>
            <a:r>
              <a:rPr lang="en-US" sz="4800" b="1" dirty="0" smtClean="0"/>
              <a:t>&amp; </a:t>
            </a:r>
          </a:p>
          <a:p>
            <a:pPr marL="0" indent="0" algn="ctr">
              <a:buNone/>
            </a:pPr>
            <a:r>
              <a:rPr lang="en-US" sz="4800" b="1" dirty="0" smtClean="0"/>
              <a:t>ANSWERS</a:t>
            </a:r>
          </a:p>
          <a:p>
            <a:pPr marL="0" indent="0" algn="ctr">
              <a:buNone/>
            </a:pPr>
            <a:r>
              <a:rPr lang="en-US" sz="4800" b="1" dirty="0" smtClean="0"/>
              <a:t>TIME</a:t>
            </a:r>
          </a:p>
        </p:txBody>
      </p:sp>
      <p:pic>
        <p:nvPicPr>
          <p:cNvPr id="2050" name="Picture 2" descr="C:\Users\Natalie\AppData\Local\Microsoft\Windows\Temporary Internet Files\Content.IE5\FUHDEIZB\MC90044152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3894">
            <a:off x="533400" y="838200"/>
            <a:ext cx="18732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Natalie\AppData\Local\Microsoft\Windows\Temporary Internet Files\Content.IE5\J9355TL6\MC90044190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0"/>
            <a:ext cx="1520825" cy="17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16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4456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alie\AppData\Local\Microsoft\Windows\Temporary Internet Files\Content.IE5\J9355TL6\MP90042287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2" y="609600"/>
            <a:ext cx="821935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b="1" dirty="0" smtClean="0">
                <a:solidFill>
                  <a:schemeClr val="bg1"/>
                </a:solidFill>
              </a:rPr>
              <a:t>MEETING</a:t>
            </a:r>
          </a:p>
          <a:p>
            <a:pPr marL="0" indent="0" algn="ctr">
              <a:buNone/>
            </a:pPr>
            <a:r>
              <a:rPr lang="en-US" sz="8000" b="1" dirty="0" smtClean="0">
                <a:solidFill>
                  <a:schemeClr val="bg1"/>
                </a:solidFill>
              </a:rPr>
              <a:t>IS</a:t>
            </a:r>
          </a:p>
          <a:p>
            <a:pPr marL="0" indent="0" algn="ctr">
              <a:buNone/>
            </a:pPr>
            <a:r>
              <a:rPr lang="en-US" sz="8000" b="1" dirty="0" smtClean="0">
                <a:solidFill>
                  <a:schemeClr val="bg1"/>
                </a:solidFill>
              </a:rPr>
              <a:t>ADJOURNED</a:t>
            </a:r>
          </a:p>
          <a:p>
            <a:pPr marL="0" indent="0" algn="ctr">
              <a:buNone/>
            </a:pP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316631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17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6860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1283</TotalTime>
  <Words>785</Words>
  <Application>Microsoft Office PowerPoint</Application>
  <PresentationFormat>On-screen Show (4:3)</PresentationFormat>
  <Paragraphs>274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PowerPoint Presentation</vt:lpstr>
      <vt:lpstr>PowerPoint Presentation</vt:lpstr>
      <vt:lpstr>PowerPoint Presentation</vt:lpstr>
      <vt:lpstr>PowerPoint Presentation</vt:lpstr>
      <vt:lpstr>Community website and Email</vt:lpstr>
      <vt:lpstr>Election of officers</vt:lpstr>
      <vt:lpstr>Profit &amp; Loss</vt:lpstr>
      <vt:lpstr>PowerPoint Presentation</vt:lpstr>
      <vt:lpstr>PowerPoint Presentation</vt:lpstr>
      <vt:lpstr>2014 Board Activities</vt:lpstr>
      <vt:lpstr>Golf course sale status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</dc:creator>
  <cp:lastModifiedBy>Kopech, Carla S</cp:lastModifiedBy>
  <cp:revision>68</cp:revision>
  <cp:lastPrinted>2015-01-26T17:47:52Z</cp:lastPrinted>
  <dcterms:created xsi:type="dcterms:W3CDTF">2013-10-28T21:43:12Z</dcterms:created>
  <dcterms:modified xsi:type="dcterms:W3CDTF">2015-01-27T02:01:40Z</dcterms:modified>
</cp:coreProperties>
</file>